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744" r:id="rId4"/>
  </p:sldMasterIdLst>
  <p:notesMasterIdLst>
    <p:notesMasterId r:id="rId26"/>
  </p:notesMasterIdLst>
  <p:sldIdLst>
    <p:sldId id="259" r:id="rId5"/>
    <p:sldId id="260" r:id="rId6"/>
    <p:sldId id="294" r:id="rId7"/>
    <p:sldId id="295" r:id="rId8"/>
    <p:sldId id="296" r:id="rId9"/>
    <p:sldId id="299" r:id="rId10"/>
    <p:sldId id="297" r:id="rId11"/>
    <p:sldId id="298" r:id="rId12"/>
    <p:sldId id="300" r:id="rId13"/>
    <p:sldId id="301" r:id="rId14"/>
    <p:sldId id="302" r:id="rId15"/>
    <p:sldId id="303" r:id="rId16"/>
    <p:sldId id="304" r:id="rId17"/>
    <p:sldId id="262" r:id="rId18"/>
    <p:sldId id="265" r:id="rId19"/>
    <p:sldId id="267" r:id="rId20"/>
    <p:sldId id="280" r:id="rId21"/>
    <p:sldId id="281" r:id="rId22"/>
    <p:sldId id="282" r:id="rId23"/>
    <p:sldId id="283" r:id="rId24"/>
    <p:sldId id="284" r:id="rId25"/>
  </p:sldIdLst>
  <p:sldSz cx="9144000" cy="6858000" type="screen4x3"/>
  <p:notesSz cx="6819900" cy="9931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Alex Weir (Electricity Market Reform)" initials="AW(EMR)" lastIdx="9" clrIdx="0"/>
  <p:cmAuthor id="1" name="Harper Adam (Energy Markets and Networks)" initials="AJH" lastIdx="1" clrIdx="1"/>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00AEEF"/>
    <a:srgbClr val="211973"/>
    <a:srgbClr val="1A2792"/>
    <a:srgbClr val="266EB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204" autoAdjust="0"/>
    <p:restoredTop sz="95967" autoAdjust="0"/>
  </p:normalViewPr>
  <p:slideViewPr>
    <p:cSldViewPr>
      <p:cViewPr varScale="1">
        <p:scale>
          <a:sx n="86" d="100"/>
          <a:sy n="86" d="100"/>
        </p:scale>
        <p:origin x="-72" y="-78"/>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402"/>
    </p:cViewPr>
  </p:sorterViewPr>
  <p:notesViewPr>
    <p:cSldViewPr>
      <p:cViewPr varScale="1">
        <p:scale>
          <a:sx n="53" d="100"/>
          <a:sy n="53" d="100"/>
        </p:scale>
        <p:origin x="-2556" y="-84"/>
      </p:cViewPr>
      <p:guideLst>
        <p:guide orient="horz" pos="3128"/>
        <p:guide pos="2148"/>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notesMaster" Target="notesMasters/notesMaster1.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presProps" Target="pres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commentAuthors" Target="commentAuthors.xml"/><Relationship Id="rId30" Type="http://schemas.openxmlformats.org/officeDocument/2006/relationships/theme" Target="theme/theme1.xml"/></Relationships>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55290" cy="49657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63032" y="0"/>
            <a:ext cx="2955290" cy="496570"/>
          </a:xfrm>
          <a:prstGeom prst="rect">
            <a:avLst/>
          </a:prstGeom>
        </p:spPr>
        <p:txBody>
          <a:bodyPr vert="horz" lIns="91440" tIns="45720" rIns="91440" bIns="45720" rtlCol="0"/>
          <a:lstStyle>
            <a:lvl1pPr algn="r">
              <a:defRPr sz="1200"/>
            </a:lvl1pPr>
          </a:lstStyle>
          <a:p>
            <a:fld id="{7665965F-46C9-4FA8-9786-426A2753F503}" type="datetimeFigureOut">
              <a:rPr lang="en-US" smtClean="0"/>
              <a:pPr/>
              <a:t>12/4/2013</a:t>
            </a:fld>
            <a:endParaRPr lang="en-US"/>
          </a:p>
        </p:txBody>
      </p:sp>
      <p:sp>
        <p:nvSpPr>
          <p:cNvPr id="4" name="Slide Image Placeholder 3"/>
          <p:cNvSpPr>
            <a:spLocks noGrp="1" noRot="1" noChangeAspect="1"/>
          </p:cNvSpPr>
          <p:nvPr>
            <p:ph type="sldImg" idx="2"/>
          </p:nvPr>
        </p:nvSpPr>
        <p:spPr>
          <a:xfrm>
            <a:off x="927100" y="744538"/>
            <a:ext cx="4965700" cy="372427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1990" y="4717415"/>
            <a:ext cx="5455920" cy="446913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9433106"/>
            <a:ext cx="2955290" cy="49657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63032" y="9433106"/>
            <a:ext cx="2955290" cy="496570"/>
          </a:xfrm>
          <a:prstGeom prst="rect">
            <a:avLst/>
          </a:prstGeom>
        </p:spPr>
        <p:txBody>
          <a:bodyPr vert="horz" lIns="91440" tIns="45720" rIns="91440" bIns="45720" rtlCol="0" anchor="b"/>
          <a:lstStyle>
            <a:lvl1pPr algn="r">
              <a:defRPr sz="1200"/>
            </a:lvl1pPr>
          </a:lstStyle>
          <a:p>
            <a:fld id="{BF1A7007-A200-4625-857B-C1B607EDAC37}" type="slidenum">
              <a:rPr lang="en-US" smtClean="0"/>
              <a:pPr/>
              <a:t>‹#›</a:t>
            </a:fld>
            <a:endParaRPr lang="en-US"/>
          </a:p>
        </p:txBody>
      </p:sp>
    </p:spTree>
    <p:extLst>
      <p:ext uri="{BB962C8B-B14F-4D97-AF65-F5344CB8AC3E}">
        <p14:creationId xmlns:p14="http://schemas.microsoft.com/office/powerpoint/2010/main" val="354940212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1</a:t>
            </a:fld>
            <a:endParaRPr lang="en-US"/>
          </a:p>
        </p:txBody>
      </p:sp>
    </p:spTree>
    <p:extLst>
      <p:ext uri="{BB962C8B-B14F-4D97-AF65-F5344CB8AC3E}">
        <p14:creationId xmlns:p14="http://schemas.microsoft.com/office/powerpoint/2010/main" val="207685840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19</a:t>
            </a:fld>
            <a:endParaRPr lang="en-US"/>
          </a:p>
        </p:txBody>
      </p:sp>
    </p:spTree>
    <p:extLst>
      <p:ext uri="{BB962C8B-B14F-4D97-AF65-F5344CB8AC3E}">
        <p14:creationId xmlns:p14="http://schemas.microsoft.com/office/powerpoint/2010/main" val="191421222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20</a:t>
            </a:fld>
            <a:endParaRPr lang="en-US"/>
          </a:p>
        </p:txBody>
      </p:sp>
    </p:spTree>
    <p:extLst>
      <p:ext uri="{BB962C8B-B14F-4D97-AF65-F5344CB8AC3E}">
        <p14:creationId xmlns:p14="http://schemas.microsoft.com/office/powerpoint/2010/main" val="49574074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21</a:t>
            </a:fld>
            <a:endParaRPr lang="en-US"/>
          </a:p>
        </p:txBody>
      </p:sp>
    </p:spTree>
    <p:extLst>
      <p:ext uri="{BB962C8B-B14F-4D97-AF65-F5344CB8AC3E}">
        <p14:creationId xmlns:p14="http://schemas.microsoft.com/office/powerpoint/2010/main" val="209278277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2</a:t>
            </a:fld>
            <a:endParaRPr lang="en-US"/>
          </a:p>
        </p:txBody>
      </p:sp>
    </p:spTree>
    <p:extLst>
      <p:ext uri="{BB962C8B-B14F-4D97-AF65-F5344CB8AC3E}">
        <p14:creationId xmlns:p14="http://schemas.microsoft.com/office/powerpoint/2010/main" val="91796847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3</a:t>
            </a:fld>
            <a:endParaRPr lang="en-US"/>
          </a:p>
        </p:txBody>
      </p:sp>
    </p:spTree>
    <p:extLst>
      <p:ext uri="{BB962C8B-B14F-4D97-AF65-F5344CB8AC3E}">
        <p14:creationId xmlns:p14="http://schemas.microsoft.com/office/powerpoint/2010/main" val="273974511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9063" y="-3175"/>
            <a:ext cx="7056438" cy="5292725"/>
          </a:xfrm>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4</a:t>
            </a:fld>
            <a:endParaRPr lang="en-US"/>
          </a:p>
        </p:txBody>
      </p:sp>
    </p:spTree>
    <p:extLst>
      <p:ext uri="{BB962C8B-B14F-4D97-AF65-F5344CB8AC3E}">
        <p14:creationId xmlns:p14="http://schemas.microsoft.com/office/powerpoint/2010/main" val="74393464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14</a:t>
            </a:fld>
            <a:endParaRPr lang="en-US"/>
          </a:p>
        </p:txBody>
      </p:sp>
    </p:spTree>
    <p:extLst>
      <p:ext uri="{BB962C8B-B14F-4D97-AF65-F5344CB8AC3E}">
        <p14:creationId xmlns:p14="http://schemas.microsoft.com/office/powerpoint/2010/main" val="27397451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15</a:t>
            </a:fld>
            <a:endParaRPr lang="en-US"/>
          </a:p>
        </p:txBody>
      </p:sp>
    </p:spTree>
    <p:extLst>
      <p:ext uri="{BB962C8B-B14F-4D97-AF65-F5344CB8AC3E}">
        <p14:creationId xmlns:p14="http://schemas.microsoft.com/office/powerpoint/2010/main" val="359902726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16</a:t>
            </a:fld>
            <a:endParaRPr lang="en-US"/>
          </a:p>
        </p:txBody>
      </p:sp>
    </p:spTree>
    <p:extLst>
      <p:ext uri="{BB962C8B-B14F-4D97-AF65-F5344CB8AC3E}">
        <p14:creationId xmlns:p14="http://schemas.microsoft.com/office/powerpoint/2010/main" val="77411395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17</a:t>
            </a:fld>
            <a:endParaRPr lang="en-US"/>
          </a:p>
        </p:txBody>
      </p:sp>
    </p:spTree>
    <p:extLst>
      <p:ext uri="{BB962C8B-B14F-4D97-AF65-F5344CB8AC3E}">
        <p14:creationId xmlns:p14="http://schemas.microsoft.com/office/powerpoint/2010/main" val="359019208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BF1A7007-A200-4625-857B-C1B607EDAC37}" type="slidenum">
              <a:rPr lang="en-US" smtClean="0"/>
              <a:pPr/>
              <a:t>18</a:t>
            </a:fld>
            <a:endParaRPr lang="en-US"/>
          </a:p>
        </p:txBody>
      </p:sp>
    </p:spTree>
    <p:extLst>
      <p:ext uri="{BB962C8B-B14F-4D97-AF65-F5344CB8AC3E}">
        <p14:creationId xmlns:p14="http://schemas.microsoft.com/office/powerpoint/2010/main" val="3491111171"/>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pic>
        <p:nvPicPr>
          <p:cNvPr id="5" name="Picture 4" descr="DECC-graphic.pdf"/>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0" y="288000"/>
            <a:ext cx="9144000" cy="6461615"/>
          </a:xfrm>
          <a:prstGeom prst="rect">
            <a:avLst/>
          </a:prstGeom>
        </p:spPr>
      </p:pic>
      <p:sp>
        <p:nvSpPr>
          <p:cNvPr id="2" name="Title 1"/>
          <p:cNvSpPr>
            <a:spLocks noGrp="1"/>
          </p:cNvSpPr>
          <p:nvPr>
            <p:ph type="ctrTitle"/>
          </p:nvPr>
        </p:nvSpPr>
        <p:spPr>
          <a:xfrm>
            <a:off x="558000" y="2808000"/>
            <a:ext cx="7633648" cy="2084543"/>
          </a:xfrm>
          <a:ln>
            <a:noFill/>
          </a:ln>
        </p:spPr>
        <p:txBody>
          <a:bodyPr lIns="0" tIns="0" rIns="0" bIns="0" anchor="t">
            <a:noAutofit/>
          </a:bodyPr>
          <a:lstStyle>
            <a:lvl1pPr algn="l">
              <a:defRPr sz="4500" baseline="0">
                <a:solidFill>
                  <a:schemeClr val="bg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558000" y="5445224"/>
            <a:ext cx="7633648" cy="914400"/>
          </a:xfrm>
        </p:spPr>
        <p:txBody>
          <a:bodyPr lIns="0" tIns="0" rIns="0" bIns="0" anchor="b" anchorCtr="0">
            <a:normAutofit/>
          </a:bodyPr>
          <a:lstStyle>
            <a:lvl1pPr marL="0" indent="0" algn="l">
              <a:spcBef>
                <a:spcPts val="0"/>
              </a:spcBef>
              <a:buNone/>
              <a:defRPr sz="2000" b="0" i="0">
                <a:solidFill>
                  <a:schemeClr val="bg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smtClean="0"/>
          </a:p>
        </p:txBody>
      </p:sp>
      <p:pic>
        <p:nvPicPr>
          <p:cNvPr id="4" name="Picture 3" descr="DECC_CYAN_AW.jpg"/>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573420" y="260648"/>
            <a:ext cx="1088640" cy="720000"/>
          </a:xfrm>
          <a:prstGeom prst="rect">
            <a:avLst/>
          </a:prstGeom>
        </p:spPr>
      </p:pic>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Divider">
    <p:spTree>
      <p:nvGrpSpPr>
        <p:cNvPr id="1" name=""/>
        <p:cNvGrpSpPr/>
        <p:nvPr/>
      </p:nvGrpSpPr>
      <p:grpSpPr>
        <a:xfrm>
          <a:off x="0" y="0"/>
          <a:ext cx="0" cy="0"/>
          <a:chOff x="0" y="0"/>
          <a:chExt cx="0" cy="0"/>
        </a:xfrm>
      </p:grpSpPr>
      <p:pic>
        <p:nvPicPr>
          <p:cNvPr id="7" name="Picture 6" descr="DECC-graphic.pdf"/>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0" y="288000"/>
            <a:ext cx="9144000" cy="6461615"/>
          </a:xfrm>
          <a:prstGeom prst="rect">
            <a:avLst/>
          </a:prstGeom>
        </p:spPr>
      </p:pic>
      <p:sp>
        <p:nvSpPr>
          <p:cNvPr id="2" name="Title 1"/>
          <p:cNvSpPr>
            <a:spLocks noGrp="1"/>
          </p:cNvSpPr>
          <p:nvPr>
            <p:ph type="title"/>
          </p:nvPr>
        </p:nvSpPr>
        <p:spPr>
          <a:xfrm>
            <a:off x="558000" y="2808000"/>
            <a:ext cx="8028000" cy="2349192"/>
          </a:xfrm>
        </p:spPr>
        <p:txBody>
          <a:bodyPr anchor="t">
            <a:normAutofit/>
          </a:bodyPr>
          <a:lstStyle>
            <a:lvl1pPr>
              <a:defRPr sz="4000">
                <a:solidFill>
                  <a:schemeClr val="bg1"/>
                </a:solidFill>
              </a:defRPr>
            </a:lvl1pPr>
          </a:lstStyle>
          <a:p>
            <a:r>
              <a:rPr lang="en-US" smtClean="0"/>
              <a:t>Click to edit Master title style</a:t>
            </a:r>
            <a:endParaRPr lang="en-US" dirty="0"/>
          </a:p>
        </p:txBody>
      </p:sp>
      <p:pic>
        <p:nvPicPr>
          <p:cNvPr id="6" name="Picture 5" descr="DECC_CYAN_AW.jpg"/>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573420" y="260648"/>
            <a:ext cx="1088640" cy="720000"/>
          </a:xfrm>
          <a:prstGeom prst="rect">
            <a:avLst/>
          </a:prstGeom>
        </p:spPr>
      </p:pic>
    </p:spTree>
    <p:extLst>
      <p:ext uri="{BB962C8B-B14F-4D97-AF65-F5344CB8AC3E}">
        <p14:creationId xmlns:p14="http://schemas.microsoft.com/office/powerpoint/2010/main" val="257377695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1 lin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58000" y="1368000"/>
            <a:ext cx="8028000" cy="648072"/>
          </a:xfrm>
        </p:spPr>
        <p:txBody>
          <a:bodyPr lIns="0" tIns="0" rIns="0" bIns="0" anchor="t" anchorCtr="0">
            <a:normAutofit/>
          </a:bodyPr>
          <a:lstStyle>
            <a:lvl1pPr>
              <a:defRPr sz="4000" baseline="0">
                <a:solidFill>
                  <a:srgbClr val="00AEEF"/>
                </a:solidFill>
                <a:latin typeface="Arial" pitchFamily="34" charset="0"/>
              </a:defRPr>
            </a:lvl1pPr>
          </a:lstStyle>
          <a:p>
            <a:r>
              <a:rPr lang="en-US" smtClean="0"/>
              <a:t>Click to edit Master title style</a:t>
            </a:r>
            <a:endParaRPr lang="en-US" dirty="0"/>
          </a:p>
        </p:txBody>
      </p:sp>
      <p:sp>
        <p:nvSpPr>
          <p:cNvPr id="3" name="Content Placeholder 2"/>
          <p:cNvSpPr>
            <a:spLocks noGrp="1"/>
          </p:cNvSpPr>
          <p:nvPr>
            <p:ph idx="1"/>
          </p:nvPr>
        </p:nvSpPr>
        <p:spPr>
          <a:xfrm>
            <a:off x="558000" y="2088000"/>
            <a:ext cx="8028000" cy="4064455"/>
          </a:xfrm>
        </p:spPr>
        <p:txBody>
          <a:bodyPr lIns="0" tIns="0" rIns="0" bIns="0"/>
          <a:lstStyle>
            <a:lvl1pPr>
              <a:spcBef>
                <a:spcPts val="1200"/>
              </a:spcBef>
              <a:defRPr sz="1800" b="0">
                <a:solidFill>
                  <a:srgbClr val="00AEEF"/>
                </a:solidFill>
              </a:defRPr>
            </a:lvl1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Slide Number Placeholder 5"/>
          <p:cNvSpPr>
            <a:spLocks noGrp="1"/>
          </p:cNvSpPr>
          <p:nvPr>
            <p:ph type="sldNum" sz="quarter" idx="12"/>
          </p:nvPr>
        </p:nvSpPr>
        <p:spPr>
          <a:xfrm>
            <a:off x="0" y="6309320"/>
            <a:ext cx="9144000" cy="548680"/>
          </a:xfrm>
          <a:prstGeom prst="rect">
            <a:avLst/>
          </a:prstGeom>
          <a:solidFill>
            <a:srgbClr val="00AEEF"/>
          </a:solidFill>
        </p:spPr>
        <p:txBody>
          <a:bodyPr/>
          <a:lstStyle>
            <a:lvl1pPr marL="540000" algn="l">
              <a:defRPr>
                <a:solidFill>
                  <a:schemeClr val="bg1"/>
                </a:solidFill>
              </a:defRPr>
            </a:lvl1pPr>
          </a:lstStyle>
          <a:p>
            <a:fld id="{E051598E-9D06-4046-8EF2-7702044C4E81}" type="slidenum">
              <a:rPr lang="en-US" smtClean="0"/>
              <a:pPr/>
              <a:t>‹#›</a:t>
            </a:fld>
            <a:endParaRPr lang="en-US" dirty="0"/>
          </a:p>
        </p:txBody>
      </p:sp>
      <p:sp>
        <p:nvSpPr>
          <p:cNvPr id="7" name="Footer Placeholder 5"/>
          <p:cNvSpPr>
            <a:spLocks noGrp="1"/>
          </p:cNvSpPr>
          <p:nvPr>
            <p:ph type="ftr" sz="quarter" idx="3"/>
          </p:nvPr>
        </p:nvSpPr>
        <p:spPr>
          <a:xfrm>
            <a:off x="899592" y="6309320"/>
            <a:ext cx="7704000" cy="548680"/>
          </a:xfrm>
          <a:prstGeom prst="rect">
            <a:avLst/>
          </a:prstGeom>
        </p:spPr>
        <p:txBody>
          <a:bodyPr vert="horz" lIns="0" tIns="0" rIns="0" bIns="0" rtlCol="0" anchor="ctr"/>
          <a:lstStyle>
            <a:lvl1pPr algn="l">
              <a:defRPr sz="1200" baseline="0">
                <a:solidFill>
                  <a:schemeClr val="bg1"/>
                </a:solidFill>
                <a:latin typeface="Arial" pitchFamily="34" charset="0"/>
              </a:defRPr>
            </a:lvl1pPr>
          </a:lstStyle>
          <a:p>
            <a:r>
              <a:rPr lang="en-US" smtClean="0"/>
              <a:t>Presentation title - edit in Header and Footer</a:t>
            </a:r>
            <a:endParaRPr lang="en-US" dirty="0"/>
          </a:p>
        </p:txBody>
      </p:sp>
      <p:pic>
        <p:nvPicPr>
          <p:cNvPr id="8" name="Picture 7" descr="DECC_CYAN_AW.jpg"/>
          <p:cNvPicPr>
            <a:picLocks noChangeAspect="1"/>
          </p:cNvPicPr>
          <p:nvPr userDrawn="1"/>
        </p:nvPicPr>
        <p:blipFill>
          <a:blip r:embed="rId2" cstate="print">
            <a:extLst>
              <a:ext uri="{28A0092B-C50C-407E-A947-70E740481C1C}">
                <a14:useLocalDpi xmlns:a14="http://schemas.microsoft.com/office/drawing/2010/main" val="0"/>
              </a:ext>
            </a:extLst>
          </a:blip>
          <a:stretch>
            <a:fillRect/>
          </a:stretch>
        </p:blipFill>
        <p:spPr>
          <a:xfrm>
            <a:off x="573420" y="260648"/>
            <a:ext cx="1088640" cy="720000"/>
          </a:xfrm>
          <a:prstGeom prst="rect">
            <a:avLst/>
          </a:prstGeom>
        </p:spPr>
      </p:pic>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2 lines)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58000" y="1368000"/>
            <a:ext cx="8028000" cy="1188000"/>
          </a:xfrm>
        </p:spPr>
        <p:txBody>
          <a:bodyPr lIns="0" tIns="0" rIns="0" bIns="0" anchor="t" anchorCtr="0">
            <a:normAutofit/>
          </a:bodyPr>
          <a:lstStyle>
            <a:lvl1pPr>
              <a:defRPr sz="4000" baseline="0">
                <a:solidFill>
                  <a:srgbClr val="00AEEF"/>
                </a:solidFill>
                <a:latin typeface="Arial" pitchFamily="34" charset="0"/>
              </a:defRPr>
            </a:lvl1pPr>
          </a:lstStyle>
          <a:p>
            <a:r>
              <a:rPr lang="en-US" smtClean="0"/>
              <a:t>Click to edit Master title style</a:t>
            </a:r>
            <a:endParaRPr lang="en-US" dirty="0"/>
          </a:p>
        </p:txBody>
      </p:sp>
      <p:sp>
        <p:nvSpPr>
          <p:cNvPr id="3" name="Content Placeholder 2"/>
          <p:cNvSpPr>
            <a:spLocks noGrp="1"/>
          </p:cNvSpPr>
          <p:nvPr>
            <p:ph idx="1"/>
          </p:nvPr>
        </p:nvSpPr>
        <p:spPr>
          <a:xfrm>
            <a:off x="558000" y="2628000"/>
            <a:ext cx="8028000" cy="3537304"/>
          </a:xfrm>
        </p:spPr>
        <p:txBody>
          <a:bodyPr lIns="0" tIns="0" rIns="0" bIns="0"/>
          <a:lstStyle>
            <a:lvl1pPr>
              <a:spcBef>
                <a:spcPts val="1200"/>
              </a:spcBef>
              <a:defRPr sz="1800">
                <a:solidFill>
                  <a:srgbClr val="00AEEF"/>
                </a:solidFill>
              </a:defRPr>
            </a:lvl1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Slide Number Placeholder 5"/>
          <p:cNvSpPr>
            <a:spLocks noGrp="1"/>
          </p:cNvSpPr>
          <p:nvPr>
            <p:ph type="sldNum" sz="quarter" idx="12"/>
          </p:nvPr>
        </p:nvSpPr>
        <p:spPr>
          <a:xfrm>
            <a:off x="0" y="6309320"/>
            <a:ext cx="9144000" cy="548680"/>
          </a:xfrm>
          <a:prstGeom prst="rect">
            <a:avLst/>
          </a:prstGeom>
          <a:solidFill>
            <a:srgbClr val="00AEEF"/>
          </a:solidFill>
        </p:spPr>
        <p:txBody>
          <a:bodyPr/>
          <a:lstStyle>
            <a:lvl1pPr marL="540000" algn="l">
              <a:defRPr>
                <a:solidFill>
                  <a:schemeClr val="bg1"/>
                </a:solidFill>
              </a:defRPr>
            </a:lvl1pPr>
          </a:lstStyle>
          <a:p>
            <a:fld id="{E051598E-9D06-4046-8EF2-7702044C4E81}" type="slidenum">
              <a:rPr lang="en-US" smtClean="0"/>
              <a:pPr/>
              <a:t>‹#›</a:t>
            </a:fld>
            <a:endParaRPr lang="en-US" dirty="0"/>
          </a:p>
        </p:txBody>
      </p:sp>
      <p:sp>
        <p:nvSpPr>
          <p:cNvPr id="7" name="Footer Placeholder 5"/>
          <p:cNvSpPr>
            <a:spLocks noGrp="1"/>
          </p:cNvSpPr>
          <p:nvPr>
            <p:ph type="ftr" sz="quarter" idx="3"/>
          </p:nvPr>
        </p:nvSpPr>
        <p:spPr>
          <a:xfrm>
            <a:off x="899592" y="6309320"/>
            <a:ext cx="7704856" cy="548680"/>
          </a:xfrm>
          <a:prstGeom prst="rect">
            <a:avLst/>
          </a:prstGeom>
        </p:spPr>
        <p:txBody>
          <a:bodyPr vert="horz" lIns="0" tIns="0" rIns="0" bIns="0" rtlCol="0" anchor="ctr"/>
          <a:lstStyle>
            <a:lvl1pPr algn="l">
              <a:defRPr sz="1200" baseline="0">
                <a:solidFill>
                  <a:schemeClr val="bg1"/>
                </a:solidFill>
                <a:latin typeface="Arial" pitchFamily="34" charset="0"/>
              </a:defRPr>
            </a:lvl1pPr>
          </a:lstStyle>
          <a:p>
            <a:r>
              <a:rPr lang="en-US" smtClean="0"/>
              <a:t>Presentation title - edit in Header and Footer</a:t>
            </a:r>
            <a:endParaRPr lang="en-US" dirty="0"/>
          </a:p>
        </p:txBody>
      </p:sp>
      <p:pic>
        <p:nvPicPr>
          <p:cNvPr id="8" name="Picture 7" descr="DECC_CYAN_AW.jpg"/>
          <p:cNvPicPr>
            <a:picLocks noChangeAspect="1"/>
          </p:cNvPicPr>
          <p:nvPr userDrawn="1"/>
        </p:nvPicPr>
        <p:blipFill>
          <a:blip r:embed="rId2" cstate="print">
            <a:extLst>
              <a:ext uri="{28A0092B-C50C-407E-A947-70E740481C1C}">
                <a14:useLocalDpi xmlns:a14="http://schemas.microsoft.com/office/drawing/2010/main" val="0"/>
              </a:ext>
            </a:extLst>
          </a:blip>
          <a:stretch>
            <a:fillRect/>
          </a:stretch>
        </p:blipFill>
        <p:spPr>
          <a:xfrm>
            <a:off x="573420" y="260648"/>
            <a:ext cx="1088640" cy="720000"/>
          </a:xfrm>
          <a:prstGeom prst="rect">
            <a:avLst/>
          </a:prstGeom>
        </p:spPr>
      </p:pic>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itle (1 line) and 2 Column">
    <p:spTree>
      <p:nvGrpSpPr>
        <p:cNvPr id="1" name=""/>
        <p:cNvGrpSpPr/>
        <p:nvPr/>
      </p:nvGrpSpPr>
      <p:grpSpPr>
        <a:xfrm>
          <a:off x="0" y="0"/>
          <a:ext cx="0" cy="0"/>
          <a:chOff x="0" y="0"/>
          <a:chExt cx="0" cy="0"/>
        </a:xfrm>
      </p:grpSpPr>
      <p:sp>
        <p:nvSpPr>
          <p:cNvPr id="2" name="Title 1"/>
          <p:cNvSpPr>
            <a:spLocks noGrp="1"/>
          </p:cNvSpPr>
          <p:nvPr>
            <p:ph type="title"/>
          </p:nvPr>
        </p:nvSpPr>
        <p:spPr>
          <a:xfrm>
            <a:off x="558000" y="1368000"/>
            <a:ext cx="8028000" cy="648000"/>
          </a:xfrm>
        </p:spPr>
        <p:txBody>
          <a:bodyPr lIns="0" tIns="0" rIns="0" bIns="0" anchor="t" anchorCtr="0">
            <a:normAutofit/>
          </a:bodyPr>
          <a:lstStyle>
            <a:lvl1pPr>
              <a:defRPr sz="4000">
                <a:solidFill>
                  <a:srgbClr val="00AEEF"/>
                </a:solidFill>
              </a:defRPr>
            </a:lvl1pPr>
          </a:lstStyle>
          <a:p>
            <a:r>
              <a:rPr lang="en-US" smtClean="0"/>
              <a:t>Click to edit Master title style</a:t>
            </a:r>
            <a:endParaRPr lang="en-US" dirty="0"/>
          </a:p>
        </p:txBody>
      </p:sp>
      <p:sp>
        <p:nvSpPr>
          <p:cNvPr id="3" name="Content Placeholder 2"/>
          <p:cNvSpPr>
            <a:spLocks noGrp="1"/>
          </p:cNvSpPr>
          <p:nvPr>
            <p:ph sz="half" idx="1"/>
          </p:nvPr>
        </p:nvSpPr>
        <p:spPr>
          <a:xfrm>
            <a:off x="558000" y="2088000"/>
            <a:ext cx="3924000" cy="4068000"/>
          </a:xfrm>
        </p:spPr>
        <p:txBody>
          <a:bodyPr lIns="0" tIns="0" rIns="0" bIns="0"/>
          <a:lstStyle>
            <a:lvl1pPr>
              <a:defRPr sz="1800" baseline="0">
                <a:solidFill>
                  <a:srgbClr val="00AEEF"/>
                </a:solidFill>
              </a:defRPr>
            </a:lvl1pPr>
            <a:lvl2pPr>
              <a:defRPr sz="1800"/>
            </a:lvl2pPr>
            <a:lvl3pPr>
              <a:defRPr sz="1800"/>
            </a:lvl3pPr>
            <a:lvl4pPr>
              <a:defRPr sz="1600"/>
            </a:lvl4pPr>
            <a:lvl5pPr>
              <a:defRPr sz="16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62000" y="2088000"/>
            <a:ext cx="3924000" cy="4068000"/>
          </a:xfrm>
        </p:spPr>
        <p:txBody>
          <a:bodyPr lIns="0" tIns="0" rIns="0" bIns="0"/>
          <a:lstStyle>
            <a:lvl1pPr>
              <a:defRPr sz="1800" baseline="0">
                <a:solidFill>
                  <a:srgbClr val="00AEEF"/>
                </a:solidFill>
              </a:defRPr>
            </a:lvl1pPr>
            <a:lvl2pPr>
              <a:defRPr sz="1800"/>
            </a:lvl2pPr>
            <a:lvl3pPr>
              <a:defRPr sz="1800"/>
            </a:lvl3pPr>
            <a:lvl4pPr>
              <a:defRPr sz="1600"/>
            </a:lvl4pPr>
            <a:lvl5pPr>
              <a:defRPr sz="16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8" name="Slide Number Placeholder 5"/>
          <p:cNvSpPr>
            <a:spLocks noGrp="1"/>
          </p:cNvSpPr>
          <p:nvPr>
            <p:ph type="sldNum" sz="quarter" idx="12"/>
          </p:nvPr>
        </p:nvSpPr>
        <p:spPr>
          <a:xfrm>
            <a:off x="0" y="6309320"/>
            <a:ext cx="9144000" cy="548680"/>
          </a:xfrm>
          <a:prstGeom prst="rect">
            <a:avLst/>
          </a:prstGeom>
          <a:solidFill>
            <a:srgbClr val="00AEEF"/>
          </a:solidFill>
        </p:spPr>
        <p:txBody>
          <a:bodyPr/>
          <a:lstStyle>
            <a:lvl1pPr marL="540000" algn="l">
              <a:defRPr>
                <a:solidFill>
                  <a:schemeClr val="bg1"/>
                </a:solidFill>
              </a:defRPr>
            </a:lvl1pPr>
          </a:lstStyle>
          <a:p>
            <a:fld id="{E051598E-9D06-4046-8EF2-7702044C4E81}" type="slidenum">
              <a:rPr lang="en-US" smtClean="0"/>
              <a:pPr/>
              <a:t>‹#›</a:t>
            </a:fld>
            <a:endParaRPr lang="en-US" dirty="0"/>
          </a:p>
        </p:txBody>
      </p:sp>
      <p:sp>
        <p:nvSpPr>
          <p:cNvPr id="7" name="Footer Placeholder 5"/>
          <p:cNvSpPr>
            <a:spLocks noGrp="1"/>
          </p:cNvSpPr>
          <p:nvPr>
            <p:ph type="ftr" sz="quarter" idx="3"/>
          </p:nvPr>
        </p:nvSpPr>
        <p:spPr>
          <a:xfrm>
            <a:off x="899592" y="6309320"/>
            <a:ext cx="7704856" cy="548680"/>
          </a:xfrm>
          <a:prstGeom prst="rect">
            <a:avLst/>
          </a:prstGeom>
        </p:spPr>
        <p:txBody>
          <a:bodyPr vert="horz" lIns="0" tIns="0" rIns="0" bIns="0" rtlCol="0" anchor="ctr"/>
          <a:lstStyle>
            <a:lvl1pPr algn="l">
              <a:defRPr sz="1200" baseline="0">
                <a:solidFill>
                  <a:schemeClr val="bg1"/>
                </a:solidFill>
                <a:latin typeface="Arial" pitchFamily="34" charset="0"/>
              </a:defRPr>
            </a:lvl1pPr>
          </a:lstStyle>
          <a:p>
            <a:r>
              <a:rPr lang="en-US" smtClean="0"/>
              <a:t>Presentation title - edit in Header and Footer</a:t>
            </a:r>
            <a:endParaRPr lang="en-US" dirty="0"/>
          </a:p>
        </p:txBody>
      </p:sp>
      <p:pic>
        <p:nvPicPr>
          <p:cNvPr id="9" name="Picture 8" descr="DECC_CYAN_AW.jpg"/>
          <p:cNvPicPr>
            <a:picLocks noChangeAspect="1"/>
          </p:cNvPicPr>
          <p:nvPr userDrawn="1"/>
        </p:nvPicPr>
        <p:blipFill>
          <a:blip r:embed="rId2" cstate="print">
            <a:extLst>
              <a:ext uri="{28A0092B-C50C-407E-A947-70E740481C1C}">
                <a14:useLocalDpi xmlns:a14="http://schemas.microsoft.com/office/drawing/2010/main" val="0"/>
              </a:ext>
            </a:extLst>
          </a:blip>
          <a:stretch>
            <a:fillRect/>
          </a:stretch>
        </p:blipFill>
        <p:spPr>
          <a:xfrm>
            <a:off x="573420" y="260648"/>
            <a:ext cx="1088640" cy="720000"/>
          </a:xfrm>
          <a:prstGeom prst="rect">
            <a:avLst/>
          </a:prstGeom>
        </p:spPr>
      </p:pic>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itle (2 lines) and 2 Column">
    <p:spTree>
      <p:nvGrpSpPr>
        <p:cNvPr id="1" name=""/>
        <p:cNvGrpSpPr/>
        <p:nvPr/>
      </p:nvGrpSpPr>
      <p:grpSpPr>
        <a:xfrm>
          <a:off x="0" y="0"/>
          <a:ext cx="0" cy="0"/>
          <a:chOff x="0" y="0"/>
          <a:chExt cx="0" cy="0"/>
        </a:xfrm>
      </p:grpSpPr>
      <p:sp>
        <p:nvSpPr>
          <p:cNvPr id="2" name="Title 1"/>
          <p:cNvSpPr>
            <a:spLocks noGrp="1"/>
          </p:cNvSpPr>
          <p:nvPr>
            <p:ph type="title"/>
          </p:nvPr>
        </p:nvSpPr>
        <p:spPr>
          <a:xfrm>
            <a:off x="558000" y="1368000"/>
            <a:ext cx="8028000" cy="1188000"/>
          </a:xfrm>
        </p:spPr>
        <p:txBody>
          <a:bodyPr lIns="0" tIns="0" rIns="0" bIns="0" anchor="t" anchorCtr="0">
            <a:normAutofit/>
          </a:bodyPr>
          <a:lstStyle>
            <a:lvl1pPr>
              <a:defRPr sz="4000">
                <a:solidFill>
                  <a:srgbClr val="00AEEF"/>
                </a:solidFill>
              </a:defRPr>
            </a:lvl1pPr>
          </a:lstStyle>
          <a:p>
            <a:r>
              <a:rPr lang="en-US" smtClean="0"/>
              <a:t>Click to edit Master title style</a:t>
            </a:r>
            <a:endParaRPr lang="en-US" dirty="0"/>
          </a:p>
        </p:txBody>
      </p:sp>
      <p:sp>
        <p:nvSpPr>
          <p:cNvPr id="3" name="Content Placeholder 2"/>
          <p:cNvSpPr>
            <a:spLocks noGrp="1"/>
          </p:cNvSpPr>
          <p:nvPr>
            <p:ph sz="half" idx="1"/>
          </p:nvPr>
        </p:nvSpPr>
        <p:spPr>
          <a:xfrm>
            <a:off x="558000" y="2628000"/>
            <a:ext cx="3924000" cy="3564000"/>
          </a:xfrm>
        </p:spPr>
        <p:txBody>
          <a:bodyPr lIns="0" tIns="0" rIns="0" bIns="0"/>
          <a:lstStyle>
            <a:lvl1pPr>
              <a:defRPr sz="1800" baseline="0">
                <a:solidFill>
                  <a:srgbClr val="00AEEF"/>
                </a:solidFill>
              </a:defRPr>
            </a:lvl1pPr>
            <a:lvl2pPr>
              <a:defRPr sz="1800"/>
            </a:lvl2pPr>
            <a:lvl3pPr>
              <a:defRPr sz="1800"/>
            </a:lvl3pPr>
            <a:lvl4pPr>
              <a:defRPr sz="1600"/>
            </a:lvl4pPr>
            <a:lvl5pPr>
              <a:defRPr sz="16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62000" y="2628000"/>
            <a:ext cx="3924000" cy="3564000"/>
          </a:xfrm>
        </p:spPr>
        <p:txBody>
          <a:bodyPr lIns="0" tIns="0" rIns="0" bIns="0"/>
          <a:lstStyle>
            <a:lvl1pPr>
              <a:defRPr sz="1800" baseline="0">
                <a:solidFill>
                  <a:srgbClr val="00AEEF"/>
                </a:solidFill>
              </a:defRPr>
            </a:lvl1pPr>
            <a:lvl2pPr>
              <a:defRPr sz="1800"/>
            </a:lvl2pPr>
            <a:lvl3pPr>
              <a:defRPr sz="1800"/>
            </a:lvl3pPr>
            <a:lvl4pPr>
              <a:defRPr sz="1600"/>
            </a:lvl4pPr>
            <a:lvl5pPr>
              <a:defRPr sz="16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8" name="Slide Number Placeholder 5"/>
          <p:cNvSpPr>
            <a:spLocks noGrp="1"/>
          </p:cNvSpPr>
          <p:nvPr>
            <p:ph type="sldNum" sz="quarter" idx="12"/>
          </p:nvPr>
        </p:nvSpPr>
        <p:spPr>
          <a:xfrm>
            <a:off x="0" y="6309320"/>
            <a:ext cx="9144000" cy="548680"/>
          </a:xfrm>
          <a:prstGeom prst="rect">
            <a:avLst/>
          </a:prstGeom>
          <a:solidFill>
            <a:srgbClr val="00AEEF"/>
          </a:solidFill>
        </p:spPr>
        <p:txBody>
          <a:bodyPr/>
          <a:lstStyle>
            <a:lvl1pPr marL="540000" algn="l">
              <a:defRPr>
                <a:solidFill>
                  <a:schemeClr val="bg1"/>
                </a:solidFill>
              </a:defRPr>
            </a:lvl1pPr>
          </a:lstStyle>
          <a:p>
            <a:fld id="{E051598E-9D06-4046-8EF2-7702044C4E81}" type="slidenum">
              <a:rPr lang="en-US" smtClean="0"/>
              <a:pPr/>
              <a:t>‹#›</a:t>
            </a:fld>
            <a:endParaRPr lang="en-US" dirty="0"/>
          </a:p>
        </p:txBody>
      </p:sp>
      <p:sp>
        <p:nvSpPr>
          <p:cNvPr id="7" name="Footer Placeholder 5"/>
          <p:cNvSpPr>
            <a:spLocks noGrp="1"/>
          </p:cNvSpPr>
          <p:nvPr>
            <p:ph type="ftr" sz="quarter" idx="3"/>
          </p:nvPr>
        </p:nvSpPr>
        <p:spPr>
          <a:xfrm>
            <a:off x="899592" y="6309320"/>
            <a:ext cx="7704856" cy="548680"/>
          </a:xfrm>
          <a:prstGeom prst="rect">
            <a:avLst/>
          </a:prstGeom>
        </p:spPr>
        <p:txBody>
          <a:bodyPr vert="horz" lIns="0" tIns="0" rIns="0" bIns="0" rtlCol="0" anchor="ctr"/>
          <a:lstStyle>
            <a:lvl1pPr algn="l">
              <a:defRPr sz="1200" baseline="0">
                <a:solidFill>
                  <a:schemeClr val="bg1"/>
                </a:solidFill>
                <a:latin typeface="Arial" pitchFamily="34" charset="0"/>
              </a:defRPr>
            </a:lvl1pPr>
          </a:lstStyle>
          <a:p>
            <a:r>
              <a:rPr lang="en-US" smtClean="0"/>
              <a:t>Presentation title - edit in Header and Footer</a:t>
            </a:r>
            <a:endParaRPr lang="en-US" dirty="0"/>
          </a:p>
        </p:txBody>
      </p:sp>
      <p:pic>
        <p:nvPicPr>
          <p:cNvPr id="9" name="Picture 8" descr="DECC_CYAN_AW.jpg"/>
          <p:cNvPicPr>
            <a:picLocks noChangeAspect="1"/>
          </p:cNvPicPr>
          <p:nvPr userDrawn="1"/>
        </p:nvPicPr>
        <p:blipFill>
          <a:blip r:embed="rId2" cstate="print">
            <a:extLst>
              <a:ext uri="{28A0092B-C50C-407E-A947-70E740481C1C}">
                <a14:useLocalDpi xmlns:a14="http://schemas.microsoft.com/office/drawing/2010/main" val="0"/>
              </a:ext>
            </a:extLst>
          </a:blip>
          <a:stretch>
            <a:fillRect/>
          </a:stretch>
        </p:blipFill>
        <p:spPr>
          <a:xfrm>
            <a:off x="573420" y="260648"/>
            <a:ext cx="1088640" cy="720000"/>
          </a:xfrm>
          <a:prstGeom prst="rect">
            <a:avLst/>
          </a:prstGeom>
        </p:spPr>
      </p:pic>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Content Only">
    <p:spTree>
      <p:nvGrpSpPr>
        <p:cNvPr id="1" name=""/>
        <p:cNvGrpSpPr/>
        <p:nvPr/>
      </p:nvGrpSpPr>
      <p:grpSpPr>
        <a:xfrm>
          <a:off x="0" y="0"/>
          <a:ext cx="0" cy="0"/>
          <a:chOff x="0" y="0"/>
          <a:chExt cx="0" cy="0"/>
        </a:xfrm>
      </p:grpSpPr>
      <p:sp>
        <p:nvSpPr>
          <p:cNvPr id="3" name="Content Placeholder 2"/>
          <p:cNvSpPr>
            <a:spLocks noGrp="1"/>
          </p:cNvSpPr>
          <p:nvPr>
            <p:ph idx="1"/>
          </p:nvPr>
        </p:nvSpPr>
        <p:spPr>
          <a:xfrm>
            <a:off x="558000" y="1367999"/>
            <a:ext cx="8028000" cy="4788000"/>
          </a:xfrm>
        </p:spPr>
        <p:txBody>
          <a:bodyPr lIns="0" tIns="0" rIns="0" bIns="0"/>
          <a:lstStyle>
            <a:lvl1pPr>
              <a:spcBef>
                <a:spcPts val="1200"/>
              </a:spcBef>
              <a:defRPr sz="1800">
                <a:solidFill>
                  <a:srgbClr val="00AEEF"/>
                </a:solidFill>
              </a:defRPr>
            </a:lvl1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Slide Number Placeholder 5"/>
          <p:cNvSpPr>
            <a:spLocks noGrp="1"/>
          </p:cNvSpPr>
          <p:nvPr>
            <p:ph type="sldNum" sz="quarter" idx="12"/>
          </p:nvPr>
        </p:nvSpPr>
        <p:spPr>
          <a:xfrm>
            <a:off x="0" y="6309320"/>
            <a:ext cx="9144000" cy="548680"/>
          </a:xfrm>
          <a:prstGeom prst="rect">
            <a:avLst/>
          </a:prstGeom>
          <a:solidFill>
            <a:srgbClr val="00AEEF"/>
          </a:solidFill>
        </p:spPr>
        <p:txBody>
          <a:bodyPr/>
          <a:lstStyle>
            <a:lvl1pPr marL="540000" algn="l">
              <a:defRPr>
                <a:solidFill>
                  <a:schemeClr val="bg1"/>
                </a:solidFill>
              </a:defRPr>
            </a:lvl1pPr>
          </a:lstStyle>
          <a:p>
            <a:fld id="{E051598E-9D06-4046-8EF2-7702044C4E81}" type="slidenum">
              <a:rPr lang="en-US" smtClean="0"/>
              <a:pPr/>
              <a:t>‹#›</a:t>
            </a:fld>
            <a:endParaRPr lang="en-US" dirty="0"/>
          </a:p>
        </p:txBody>
      </p:sp>
      <p:sp>
        <p:nvSpPr>
          <p:cNvPr id="7" name="Footer Placeholder 5"/>
          <p:cNvSpPr>
            <a:spLocks noGrp="1"/>
          </p:cNvSpPr>
          <p:nvPr>
            <p:ph type="ftr" sz="quarter" idx="3"/>
          </p:nvPr>
        </p:nvSpPr>
        <p:spPr>
          <a:xfrm>
            <a:off x="899592" y="6309320"/>
            <a:ext cx="7704000" cy="548680"/>
          </a:xfrm>
          <a:prstGeom prst="rect">
            <a:avLst/>
          </a:prstGeom>
        </p:spPr>
        <p:txBody>
          <a:bodyPr vert="horz" lIns="0" tIns="0" rIns="0" bIns="0" rtlCol="0" anchor="ctr"/>
          <a:lstStyle>
            <a:lvl1pPr algn="l">
              <a:defRPr sz="1200" baseline="0">
                <a:solidFill>
                  <a:schemeClr val="bg1"/>
                </a:solidFill>
                <a:latin typeface="Arial" pitchFamily="34" charset="0"/>
              </a:defRPr>
            </a:lvl1pPr>
          </a:lstStyle>
          <a:p>
            <a:r>
              <a:rPr lang="en-US" smtClean="0"/>
              <a:t>Presentation title - edit in Header and Footer</a:t>
            </a:r>
            <a:endParaRPr lang="en-US" dirty="0"/>
          </a:p>
        </p:txBody>
      </p:sp>
      <p:pic>
        <p:nvPicPr>
          <p:cNvPr id="8" name="Picture 7" descr="DECC_CYAN_AW.jpg"/>
          <p:cNvPicPr>
            <a:picLocks noChangeAspect="1"/>
          </p:cNvPicPr>
          <p:nvPr userDrawn="1"/>
        </p:nvPicPr>
        <p:blipFill>
          <a:blip r:embed="rId2" cstate="print">
            <a:extLst>
              <a:ext uri="{28A0092B-C50C-407E-A947-70E740481C1C}">
                <a14:useLocalDpi xmlns:a14="http://schemas.microsoft.com/office/drawing/2010/main" val="0"/>
              </a:ext>
            </a:extLst>
          </a:blip>
          <a:stretch>
            <a:fillRect/>
          </a:stretch>
        </p:blipFill>
        <p:spPr>
          <a:xfrm>
            <a:off x="573420" y="260648"/>
            <a:ext cx="1088640" cy="720000"/>
          </a:xfrm>
          <a:prstGeom prst="rect">
            <a:avLst/>
          </a:prstGeom>
        </p:spPr>
      </p:pic>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8000" y="1368000"/>
            <a:ext cx="3077896" cy="670396"/>
          </a:xfrm>
        </p:spPr>
        <p:txBody>
          <a:bodyPr anchor="t" anchorCtr="0">
            <a:normAutofit/>
          </a:bodyPr>
          <a:lstStyle>
            <a:lvl1pPr algn="l">
              <a:defRPr sz="1800" b="0" i="0" spc="0" baseline="0">
                <a:solidFill>
                  <a:srgbClr val="00AEEF"/>
                </a:solidFill>
                <a:latin typeface="Arial" pitchFamily="34" charset="0"/>
              </a:defRPr>
            </a:lvl1pPr>
          </a:lstStyle>
          <a:p>
            <a:r>
              <a:rPr lang="en-US" smtClean="0"/>
              <a:t>Click to edit Master title style</a:t>
            </a:r>
            <a:endParaRPr lang="en-US" dirty="0"/>
          </a:p>
        </p:txBody>
      </p:sp>
      <p:sp>
        <p:nvSpPr>
          <p:cNvPr id="3" name="Content Placeholder 2"/>
          <p:cNvSpPr>
            <a:spLocks noGrp="1"/>
          </p:cNvSpPr>
          <p:nvPr>
            <p:ph idx="1"/>
          </p:nvPr>
        </p:nvSpPr>
        <p:spPr>
          <a:xfrm>
            <a:off x="3779912" y="1368001"/>
            <a:ext cx="4799138" cy="4788000"/>
          </a:xfrm>
        </p:spPr>
        <p:txBody>
          <a:bodyPr/>
          <a:lstStyle>
            <a:lvl1pPr>
              <a:defRPr sz="1800" baseline="0">
                <a:solidFill>
                  <a:srgbClr val="00AEEF"/>
                </a:solidFill>
              </a:defRPr>
            </a:lvl1pPr>
            <a:lvl2pPr>
              <a:defRPr sz="1800" baseline="0"/>
            </a:lvl2pPr>
            <a:lvl3pPr>
              <a:defRPr sz="1800" baseline="0"/>
            </a:lvl3pPr>
            <a:lvl4pPr>
              <a:defRPr sz="1600" baseline="0"/>
            </a:lvl4pPr>
            <a:lvl5pPr>
              <a:defRPr sz="1600" baseline="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558000" y="2132856"/>
            <a:ext cx="3077896" cy="4032448"/>
          </a:xfrm>
        </p:spPr>
        <p:txBody>
          <a:bodyPr/>
          <a:lstStyle>
            <a:lvl1pPr marL="0" indent="0">
              <a:buNone/>
              <a:defRPr sz="1600" baseline="0">
                <a:solidFill>
                  <a:schemeClr val="tx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Slide Number Placeholder 5"/>
          <p:cNvSpPr>
            <a:spLocks noGrp="1"/>
          </p:cNvSpPr>
          <p:nvPr>
            <p:ph type="sldNum" sz="quarter" idx="12"/>
          </p:nvPr>
        </p:nvSpPr>
        <p:spPr>
          <a:xfrm>
            <a:off x="0" y="6309320"/>
            <a:ext cx="9144000" cy="548680"/>
          </a:xfrm>
          <a:prstGeom prst="rect">
            <a:avLst/>
          </a:prstGeom>
          <a:solidFill>
            <a:srgbClr val="00AEEF"/>
          </a:solidFill>
        </p:spPr>
        <p:txBody>
          <a:bodyPr/>
          <a:lstStyle>
            <a:lvl1pPr marL="540000" algn="l">
              <a:defRPr>
                <a:solidFill>
                  <a:schemeClr val="bg1"/>
                </a:solidFill>
              </a:defRPr>
            </a:lvl1pPr>
          </a:lstStyle>
          <a:p>
            <a:fld id="{E051598E-9D06-4046-8EF2-7702044C4E81}" type="slidenum">
              <a:rPr lang="en-US" smtClean="0"/>
              <a:pPr/>
              <a:t>‹#›</a:t>
            </a:fld>
            <a:endParaRPr lang="en-US" dirty="0"/>
          </a:p>
        </p:txBody>
      </p:sp>
      <p:sp>
        <p:nvSpPr>
          <p:cNvPr id="6" name="Footer Placeholder 5"/>
          <p:cNvSpPr>
            <a:spLocks noGrp="1"/>
          </p:cNvSpPr>
          <p:nvPr>
            <p:ph type="ftr" sz="quarter" idx="3"/>
          </p:nvPr>
        </p:nvSpPr>
        <p:spPr>
          <a:xfrm>
            <a:off x="899592" y="6309320"/>
            <a:ext cx="7704000" cy="548680"/>
          </a:xfrm>
          <a:prstGeom prst="rect">
            <a:avLst/>
          </a:prstGeom>
        </p:spPr>
        <p:txBody>
          <a:bodyPr vert="horz" lIns="0" tIns="0" rIns="0" bIns="0" rtlCol="0" anchor="ctr"/>
          <a:lstStyle>
            <a:lvl1pPr algn="l">
              <a:defRPr sz="1200" baseline="0">
                <a:solidFill>
                  <a:schemeClr val="bg1"/>
                </a:solidFill>
                <a:latin typeface="Arial" pitchFamily="34" charset="0"/>
              </a:defRPr>
            </a:lvl1pPr>
          </a:lstStyle>
          <a:p>
            <a:r>
              <a:rPr lang="en-US" smtClean="0"/>
              <a:t>Presentation title - edit in Header and Footer</a:t>
            </a:r>
            <a:endParaRPr lang="en-US" dirty="0"/>
          </a:p>
        </p:txBody>
      </p:sp>
      <p:pic>
        <p:nvPicPr>
          <p:cNvPr id="9" name="Picture 8" descr="DECC_CYAN_AW.jpg"/>
          <p:cNvPicPr>
            <a:picLocks noChangeAspect="1"/>
          </p:cNvPicPr>
          <p:nvPr userDrawn="1"/>
        </p:nvPicPr>
        <p:blipFill>
          <a:blip r:embed="rId2" cstate="print">
            <a:extLst>
              <a:ext uri="{28A0092B-C50C-407E-A947-70E740481C1C}">
                <a14:useLocalDpi xmlns:a14="http://schemas.microsoft.com/office/drawing/2010/main" val="0"/>
              </a:ext>
            </a:extLst>
          </a:blip>
          <a:stretch>
            <a:fillRect/>
          </a:stretch>
        </p:blipFill>
        <p:spPr>
          <a:xfrm>
            <a:off x="573420" y="260648"/>
            <a:ext cx="1088640" cy="720000"/>
          </a:xfrm>
          <a:prstGeom prst="rect">
            <a:avLst/>
          </a:prstGeom>
        </p:spPr>
      </p:pic>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Quotes, Facts and Figures">
    <p:spTree>
      <p:nvGrpSpPr>
        <p:cNvPr id="1" name=""/>
        <p:cNvGrpSpPr/>
        <p:nvPr/>
      </p:nvGrpSpPr>
      <p:grpSpPr>
        <a:xfrm>
          <a:off x="0" y="0"/>
          <a:ext cx="0" cy="0"/>
          <a:chOff x="0" y="0"/>
          <a:chExt cx="0" cy="0"/>
        </a:xfrm>
      </p:grpSpPr>
      <p:sp>
        <p:nvSpPr>
          <p:cNvPr id="11" name="Rectangle 10"/>
          <p:cNvSpPr/>
          <p:nvPr userDrawn="1"/>
        </p:nvSpPr>
        <p:spPr>
          <a:xfrm>
            <a:off x="-12700" y="1213400"/>
            <a:ext cx="9180000" cy="5670000"/>
          </a:xfrm>
          <a:prstGeom prst="rect">
            <a:avLst/>
          </a:prstGeom>
          <a:solidFill>
            <a:srgbClr val="00AEEF"/>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3" name="Text Placeholder 2"/>
          <p:cNvSpPr>
            <a:spLocks noGrp="1"/>
          </p:cNvSpPr>
          <p:nvPr>
            <p:ph type="body" idx="1"/>
          </p:nvPr>
        </p:nvSpPr>
        <p:spPr>
          <a:xfrm>
            <a:off x="558000" y="1988840"/>
            <a:ext cx="8028000" cy="4188760"/>
          </a:xfrm>
        </p:spPr>
        <p:txBody>
          <a:bodyPr lIns="0" tIns="0" rIns="0" bIns="0" anchor="t" anchorCtr="0">
            <a:normAutofit/>
          </a:bodyPr>
          <a:lstStyle>
            <a:lvl1pPr marL="0" indent="0">
              <a:buNone/>
              <a:defRPr sz="4000" b="0" i="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7" name="Slide Number Placeholder 5"/>
          <p:cNvSpPr>
            <a:spLocks noGrp="1"/>
          </p:cNvSpPr>
          <p:nvPr>
            <p:ph type="sldNum" sz="quarter" idx="12"/>
          </p:nvPr>
        </p:nvSpPr>
        <p:spPr>
          <a:xfrm>
            <a:off x="0" y="6309320"/>
            <a:ext cx="9144000" cy="548680"/>
          </a:xfrm>
          <a:prstGeom prst="rect">
            <a:avLst/>
          </a:prstGeom>
          <a:noFill/>
        </p:spPr>
        <p:txBody>
          <a:bodyPr/>
          <a:lstStyle>
            <a:lvl1pPr marL="540000" algn="l">
              <a:defRPr>
                <a:solidFill>
                  <a:schemeClr val="bg1"/>
                </a:solidFill>
              </a:defRPr>
            </a:lvl1pPr>
          </a:lstStyle>
          <a:p>
            <a:fld id="{E051598E-9D06-4046-8EF2-7702044C4E81}" type="slidenum">
              <a:rPr lang="en-US" smtClean="0"/>
              <a:pPr/>
              <a:t>‹#›</a:t>
            </a:fld>
            <a:endParaRPr lang="en-US" dirty="0"/>
          </a:p>
        </p:txBody>
      </p:sp>
      <p:sp>
        <p:nvSpPr>
          <p:cNvPr id="9" name="Footer Placeholder 5"/>
          <p:cNvSpPr>
            <a:spLocks noGrp="1"/>
          </p:cNvSpPr>
          <p:nvPr>
            <p:ph type="ftr" sz="quarter" idx="3"/>
          </p:nvPr>
        </p:nvSpPr>
        <p:spPr>
          <a:xfrm>
            <a:off x="899592" y="6309320"/>
            <a:ext cx="7704000" cy="548680"/>
          </a:xfrm>
          <a:prstGeom prst="rect">
            <a:avLst/>
          </a:prstGeom>
        </p:spPr>
        <p:txBody>
          <a:bodyPr vert="horz" lIns="0" tIns="0" rIns="0" bIns="0" rtlCol="0" anchor="ctr"/>
          <a:lstStyle>
            <a:lvl1pPr algn="l">
              <a:defRPr sz="1200" baseline="0">
                <a:solidFill>
                  <a:schemeClr val="bg1"/>
                </a:solidFill>
                <a:latin typeface="Arial" pitchFamily="34" charset="0"/>
              </a:defRPr>
            </a:lvl1pPr>
          </a:lstStyle>
          <a:p>
            <a:r>
              <a:rPr lang="en-US" smtClean="0"/>
              <a:t>Presentation title - edit in Header and Footer</a:t>
            </a:r>
            <a:endParaRPr lang="en-US" dirty="0"/>
          </a:p>
        </p:txBody>
      </p:sp>
      <p:pic>
        <p:nvPicPr>
          <p:cNvPr id="10" name="Picture 9" descr="DECC_CYAN_AW.jpg"/>
          <p:cNvPicPr>
            <a:picLocks noChangeAspect="1"/>
          </p:cNvPicPr>
          <p:nvPr userDrawn="1"/>
        </p:nvPicPr>
        <p:blipFill>
          <a:blip r:embed="rId2" cstate="print">
            <a:extLst>
              <a:ext uri="{28A0092B-C50C-407E-A947-70E740481C1C}">
                <a14:useLocalDpi xmlns:a14="http://schemas.microsoft.com/office/drawing/2010/main" val="0"/>
              </a:ext>
            </a:extLst>
          </a:blip>
          <a:stretch>
            <a:fillRect/>
          </a:stretch>
        </p:blipFill>
        <p:spPr>
          <a:xfrm>
            <a:off x="573420" y="260648"/>
            <a:ext cx="1088640" cy="720000"/>
          </a:xfrm>
          <a:prstGeom prst="rect">
            <a:avLst/>
          </a:prstGeom>
        </p:spPr>
      </p:pic>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Picture Only">
    <p:spTree>
      <p:nvGrpSpPr>
        <p:cNvPr id="1" name=""/>
        <p:cNvGrpSpPr/>
        <p:nvPr/>
      </p:nvGrpSpPr>
      <p:grpSpPr>
        <a:xfrm>
          <a:off x="0" y="0"/>
          <a:ext cx="0" cy="0"/>
          <a:chOff x="0" y="0"/>
          <a:chExt cx="0" cy="0"/>
        </a:xfrm>
      </p:grpSpPr>
      <p:sp>
        <p:nvSpPr>
          <p:cNvPr id="6" name="Slide Number Placeholder 5"/>
          <p:cNvSpPr>
            <a:spLocks noGrp="1"/>
          </p:cNvSpPr>
          <p:nvPr>
            <p:ph type="sldNum" sz="quarter" idx="12"/>
          </p:nvPr>
        </p:nvSpPr>
        <p:spPr>
          <a:xfrm>
            <a:off x="0" y="6309320"/>
            <a:ext cx="9144000" cy="548680"/>
          </a:xfrm>
          <a:prstGeom prst="rect">
            <a:avLst/>
          </a:prstGeom>
          <a:solidFill>
            <a:srgbClr val="00AEEF"/>
          </a:solidFill>
        </p:spPr>
        <p:txBody>
          <a:bodyPr/>
          <a:lstStyle>
            <a:lvl1pPr marL="540000" algn="l">
              <a:defRPr>
                <a:solidFill>
                  <a:schemeClr val="bg1"/>
                </a:solidFill>
              </a:defRPr>
            </a:lvl1pPr>
          </a:lstStyle>
          <a:p>
            <a:fld id="{E051598E-9D06-4046-8EF2-7702044C4E81}" type="slidenum">
              <a:rPr lang="en-US" smtClean="0"/>
              <a:pPr/>
              <a:t>‹#›</a:t>
            </a:fld>
            <a:endParaRPr lang="en-US" dirty="0"/>
          </a:p>
        </p:txBody>
      </p:sp>
      <p:sp>
        <p:nvSpPr>
          <p:cNvPr id="3" name="Footer Placeholder 5"/>
          <p:cNvSpPr>
            <a:spLocks noGrp="1"/>
          </p:cNvSpPr>
          <p:nvPr>
            <p:ph type="ftr" sz="quarter" idx="3"/>
          </p:nvPr>
        </p:nvSpPr>
        <p:spPr>
          <a:xfrm>
            <a:off x="899592" y="6309320"/>
            <a:ext cx="7704000" cy="548680"/>
          </a:xfrm>
          <a:prstGeom prst="rect">
            <a:avLst/>
          </a:prstGeom>
        </p:spPr>
        <p:txBody>
          <a:bodyPr vert="horz" lIns="0" tIns="0" rIns="0" bIns="0" rtlCol="0" anchor="ctr"/>
          <a:lstStyle>
            <a:lvl1pPr algn="l">
              <a:defRPr sz="1200" baseline="0">
                <a:solidFill>
                  <a:schemeClr val="bg1"/>
                </a:solidFill>
                <a:latin typeface="Arial" pitchFamily="34" charset="0"/>
              </a:defRPr>
            </a:lvl1pPr>
          </a:lstStyle>
          <a:p>
            <a:r>
              <a:rPr lang="en-US" smtClean="0"/>
              <a:t>Presentation title - edit in Header and Footer</a:t>
            </a:r>
            <a:endParaRPr lang="en-US" dirty="0"/>
          </a:p>
        </p:txBody>
      </p:sp>
      <p:sp>
        <p:nvSpPr>
          <p:cNvPr id="8" name="Picture Placeholder 7"/>
          <p:cNvSpPr>
            <a:spLocks noGrp="1"/>
          </p:cNvSpPr>
          <p:nvPr>
            <p:ph type="pic" sz="quarter" idx="13"/>
          </p:nvPr>
        </p:nvSpPr>
        <p:spPr>
          <a:xfrm>
            <a:off x="0" y="0"/>
            <a:ext cx="9144000" cy="6308725"/>
          </a:xfrm>
        </p:spPr>
        <p:txBody>
          <a:bodyPr/>
          <a:lstStyle/>
          <a:p>
            <a:r>
              <a:rPr lang="en-US" smtClean="0"/>
              <a:t>Click icon to add picture</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58000" y="274638"/>
            <a:ext cx="8028000" cy="1143000"/>
          </a:xfrm>
          <a:prstGeom prst="rect">
            <a:avLst/>
          </a:prstGeom>
        </p:spPr>
        <p:txBody>
          <a:bodyPr vert="horz" lIns="0" tIns="0" rIns="0" bIns="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558000" y="1600200"/>
            <a:ext cx="8028000" cy="4525963"/>
          </a:xfrm>
          <a:prstGeom prst="rect">
            <a:avLst/>
          </a:prstGeom>
        </p:spPr>
        <p:txBody>
          <a:bodyPr vert="horz" lIns="0" tIns="0" rIns="0" bIns="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Slide Number Placeholder 5"/>
          <p:cNvSpPr>
            <a:spLocks noGrp="1"/>
          </p:cNvSpPr>
          <p:nvPr>
            <p:ph type="sldNum" sz="quarter" idx="4"/>
          </p:nvPr>
        </p:nvSpPr>
        <p:spPr>
          <a:xfrm>
            <a:off x="0" y="6309320"/>
            <a:ext cx="9144000" cy="548680"/>
          </a:xfrm>
          <a:prstGeom prst="rect">
            <a:avLst/>
          </a:prstGeom>
          <a:solidFill>
            <a:srgbClr val="00AEEF"/>
          </a:solidFill>
        </p:spPr>
        <p:txBody>
          <a:bodyPr lIns="0" tIns="0" bIns="0" anchor="ctr"/>
          <a:lstStyle>
            <a:lvl1pPr marL="540000" algn="l">
              <a:defRPr sz="1200">
                <a:solidFill>
                  <a:schemeClr val="bg1"/>
                </a:solidFill>
              </a:defRPr>
            </a:lvl1pPr>
          </a:lstStyle>
          <a:p>
            <a:fld id="{E051598E-9D06-4046-8EF2-7702044C4E81}" type="slidenum">
              <a:rPr lang="en-US" smtClean="0"/>
              <a:pPr/>
              <a:t>‹#›</a:t>
            </a:fld>
            <a:r>
              <a:rPr lang="en-US" dirty="0" smtClean="0"/>
              <a:t> </a:t>
            </a:r>
            <a:endParaRPr lang="en-US" dirty="0"/>
          </a:p>
        </p:txBody>
      </p:sp>
      <p:sp>
        <p:nvSpPr>
          <p:cNvPr id="6" name="Footer Placeholder 5"/>
          <p:cNvSpPr>
            <a:spLocks noGrp="1"/>
          </p:cNvSpPr>
          <p:nvPr>
            <p:ph type="ftr" sz="quarter" idx="3"/>
          </p:nvPr>
        </p:nvSpPr>
        <p:spPr>
          <a:xfrm>
            <a:off x="899592" y="6309320"/>
            <a:ext cx="7704856" cy="548680"/>
          </a:xfrm>
          <a:prstGeom prst="rect">
            <a:avLst/>
          </a:prstGeom>
        </p:spPr>
        <p:txBody>
          <a:bodyPr vert="horz" lIns="0" tIns="0" rIns="0" bIns="0" rtlCol="0" anchor="ctr"/>
          <a:lstStyle>
            <a:lvl1pPr algn="l">
              <a:defRPr sz="1200" baseline="0">
                <a:solidFill>
                  <a:schemeClr val="bg1"/>
                </a:solidFill>
                <a:latin typeface="Arial" pitchFamily="34" charset="0"/>
              </a:defRPr>
            </a:lvl1pPr>
          </a:lstStyle>
          <a:p>
            <a:r>
              <a:rPr lang="en-US" smtClean="0"/>
              <a:t>Presentation title - edit in Header and Footer</a:t>
            </a:r>
            <a:endParaRPr lang="en-US" dirty="0"/>
          </a:p>
        </p:txBody>
      </p:sp>
    </p:spTree>
  </p:cSld>
  <p:clrMap bg1="lt1" tx1="dk1" bg2="lt2" tx2="dk2" accent1="accent1" accent2="accent2" accent3="accent3" accent4="accent4" accent5="accent5" accent6="accent6" hlink="hlink" folHlink="folHlink"/>
  <p:sldLayoutIdLst>
    <p:sldLayoutId id="2147483745" r:id="rId1"/>
    <p:sldLayoutId id="2147483746" r:id="rId2"/>
    <p:sldLayoutId id="2147483754" r:id="rId3"/>
    <p:sldLayoutId id="2147483755" r:id="rId4"/>
    <p:sldLayoutId id="2147483748" r:id="rId5"/>
    <p:sldLayoutId id="2147483756" r:id="rId6"/>
    <p:sldLayoutId id="2147483752" r:id="rId7"/>
    <p:sldLayoutId id="2147483747" r:id="rId8"/>
    <p:sldLayoutId id="2147483751" r:id="rId9"/>
    <p:sldLayoutId id="2147483757" r:id="rId10"/>
  </p:sldLayoutIdLst>
  <p:hf hdr="0" dt="0"/>
  <p:txStyles>
    <p:titleStyle>
      <a:lvl1pPr algn="l" defTabSz="914400" rtl="0" eaLnBrk="1" latinLnBrk="0" hangingPunct="1">
        <a:spcBef>
          <a:spcPct val="0"/>
        </a:spcBef>
        <a:buNone/>
        <a:defRPr sz="3600" kern="1200" spc="-150" baseline="0">
          <a:solidFill>
            <a:srgbClr val="00AEEF"/>
          </a:solidFill>
          <a:latin typeface="+mj-lt"/>
          <a:ea typeface="+mj-ea"/>
          <a:cs typeface="+mj-cs"/>
        </a:defRPr>
      </a:lvl1pPr>
    </p:titleStyle>
    <p:bodyStyle>
      <a:lvl1pPr marL="0" indent="0" algn="l" defTabSz="914400" rtl="0" eaLnBrk="1" latinLnBrk="0" hangingPunct="1">
        <a:spcBef>
          <a:spcPts val="1200"/>
        </a:spcBef>
        <a:buFont typeface="Arial" pitchFamily="34" charset="0"/>
        <a:buNone/>
        <a:defRPr sz="2000" b="0" i="0" kern="1200" baseline="0">
          <a:solidFill>
            <a:srgbClr val="00AEEF"/>
          </a:solidFill>
          <a:latin typeface="Arial" pitchFamily="34" charset="0"/>
          <a:ea typeface="+mn-ea"/>
          <a:cs typeface="+mn-cs"/>
        </a:defRPr>
      </a:lvl1pPr>
      <a:lvl2pPr marL="0" indent="0" algn="l" defTabSz="914400" rtl="0" eaLnBrk="1" latinLnBrk="0" hangingPunct="1">
        <a:spcBef>
          <a:spcPts val="600"/>
        </a:spcBef>
        <a:buFontTx/>
        <a:buNone/>
        <a:defRPr sz="1800" kern="1200" baseline="0">
          <a:solidFill>
            <a:schemeClr val="tx1"/>
          </a:solidFill>
          <a:latin typeface="Arial" pitchFamily="34" charset="0"/>
          <a:ea typeface="+mn-ea"/>
          <a:cs typeface="+mn-cs"/>
        </a:defRPr>
      </a:lvl2pPr>
      <a:lvl3pPr marL="216000" indent="-216000" algn="l" defTabSz="914400" rtl="0" eaLnBrk="1" latinLnBrk="0" hangingPunct="1">
        <a:spcBef>
          <a:spcPts val="600"/>
        </a:spcBef>
        <a:buFont typeface="Arial" pitchFamily="34" charset="0"/>
        <a:buChar char="•"/>
        <a:defRPr sz="1800" kern="1200" baseline="0">
          <a:solidFill>
            <a:schemeClr val="tx1"/>
          </a:solidFill>
          <a:latin typeface="Arial" pitchFamily="34" charset="0"/>
          <a:ea typeface="+mn-ea"/>
          <a:cs typeface="+mn-cs"/>
        </a:defRPr>
      </a:lvl3pPr>
      <a:lvl4pPr marL="900000" indent="-288000" algn="l" defTabSz="914400" rtl="0" eaLnBrk="1" latinLnBrk="0" hangingPunct="1">
        <a:spcBef>
          <a:spcPts val="600"/>
        </a:spcBef>
        <a:buFont typeface="Arial" pitchFamily="34" charset="0"/>
        <a:buChar char="–"/>
        <a:defRPr sz="1600" kern="1200" baseline="0">
          <a:solidFill>
            <a:schemeClr val="tx1"/>
          </a:solidFill>
          <a:latin typeface="Arial" pitchFamily="34" charset="0"/>
          <a:ea typeface="+mn-ea"/>
          <a:cs typeface="+mn-cs"/>
        </a:defRPr>
      </a:lvl4pPr>
      <a:lvl5pPr marL="900000" indent="-288000" algn="l" defTabSz="914400" rtl="0" eaLnBrk="1" latinLnBrk="0" hangingPunct="1">
        <a:spcBef>
          <a:spcPct val="20000"/>
        </a:spcBef>
        <a:buFont typeface="+mj-lt"/>
        <a:buAutoNum type="arabicPeriod"/>
        <a:defRPr sz="1600" kern="1200" baseline="0">
          <a:solidFill>
            <a:schemeClr val="tx1"/>
          </a:solidFill>
          <a:latin typeface="Arial" pitchFamily="34"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err="1" smtClean="0"/>
              <a:t>Offtaker</a:t>
            </a:r>
            <a:r>
              <a:rPr lang="en-GB" dirty="0" smtClean="0"/>
              <a:t> of Last Resort</a:t>
            </a:r>
            <a:br>
              <a:rPr lang="en-GB" dirty="0" smtClean="0"/>
            </a:br>
            <a:r>
              <a:rPr lang="en-GB" dirty="0" smtClean="0"/>
              <a:t>Advisory Group</a:t>
            </a:r>
            <a:endParaRPr lang="en-US" dirty="0"/>
          </a:p>
        </p:txBody>
      </p:sp>
      <p:sp>
        <p:nvSpPr>
          <p:cNvPr id="3" name="Subtitle 2"/>
          <p:cNvSpPr>
            <a:spLocks noGrp="1"/>
          </p:cNvSpPr>
          <p:nvPr>
            <p:ph type="subTitle" idx="1"/>
          </p:nvPr>
        </p:nvSpPr>
        <p:spPr/>
        <p:txBody>
          <a:bodyPr/>
          <a:lstStyle/>
          <a:p>
            <a:r>
              <a:rPr lang="en-GB" dirty="0" smtClean="0"/>
              <a:t>Meeting 5 – Wednesday 27</a:t>
            </a:r>
            <a:r>
              <a:rPr lang="en-GB" baseline="30000" dirty="0" smtClean="0"/>
              <a:t>th</a:t>
            </a:r>
            <a:r>
              <a:rPr lang="en-GB" dirty="0" smtClean="0"/>
              <a:t> November 2013</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GB" dirty="0" smtClean="0"/>
              <a:t>Competitive Allocation - Bankability</a:t>
            </a:r>
            <a:endParaRPr lang="en-GB" dirty="0"/>
          </a:p>
        </p:txBody>
      </p:sp>
      <p:sp>
        <p:nvSpPr>
          <p:cNvPr id="8" name="Content Placeholder 7"/>
          <p:cNvSpPr>
            <a:spLocks noGrp="1"/>
          </p:cNvSpPr>
          <p:nvPr>
            <p:ph idx="1"/>
          </p:nvPr>
        </p:nvSpPr>
        <p:spPr/>
        <p:txBody>
          <a:bodyPr/>
          <a:lstStyle/>
          <a:p>
            <a:endParaRPr lang="en-GB" dirty="0" smtClean="0"/>
          </a:p>
          <a:p>
            <a:r>
              <a:rPr lang="en-GB" dirty="0" smtClean="0">
                <a:solidFill>
                  <a:schemeClr val="tx1"/>
                </a:solidFill>
              </a:rPr>
              <a:t>We judge that as long as:</a:t>
            </a:r>
          </a:p>
          <a:p>
            <a:pPr marL="285750" indent="-285750">
              <a:buFont typeface="Arial" pitchFamily="34" charset="0"/>
              <a:buChar char="•"/>
            </a:pPr>
            <a:r>
              <a:rPr lang="en-GB" dirty="0" smtClean="0">
                <a:solidFill>
                  <a:schemeClr val="tx1"/>
                </a:solidFill>
              </a:rPr>
              <a:t>a </a:t>
            </a:r>
            <a:r>
              <a:rPr lang="en-GB" dirty="0">
                <a:solidFill>
                  <a:schemeClr val="tx1"/>
                </a:solidFill>
              </a:rPr>
              <a:t>number of credit-worthy offtakers are required to submit bids as a condition of their supply licences, </a:t>
            </a:r>
            <a:r>
              <a:rPr lang="en-GB" dirty="0" smtClean="0">
                <a:solidFill>
                  <a:schemeClr val="tx1"/>
                </a:solidFill>
              </a:rPr>
              <a:t>and;</a:t>
            </a:r>
          </a:p>
          <a:p>
            <a:pPr marL="285750" indent="-285750">
              <a:buFont typeface="Arial" pitchFamily="34" charset="0"/>
              <a:buChar char="•"/>
            </a:pPr>
            <a:r>
              <a:rPr lang="en-GB" dirty="0" smtClean="0">
                <a:solidFill>
                  <a:schemeClr val="tx1"/>
                </a:solidFill>
              </a:rPr>
              <a:t> </a:t>
            </a:r>
            <a:r>
              <a:rPr lang="en-GB" dirty="0">
                <a:solidFill>
                  <a:schemeClr val="tx1"/>
                </a:solidFill>
              </a:rPr>
              <a:t>there is a guarantee that the generator will be allocated an offtaker within a defined period of time</a:t>
            </a:r>
            <a:r>
              <a:rPr lang="en-GB" dirty="0" smtClean="0">
                <a:solidFill>
                  <a:schemeClr val="tx1"/>
                </a:solidFill>
              </a:rPr>
              <a:t>,</a:t>
            </a:r>
          </a:p>
          <a:p>
            <a:r>
              <a:rPr lang="en-GB" dirty="0" smtClean="0">
                <a:solidFill>
                  <a:schemeClr val="tx1"/>
                </a:solidFill>
              </a:rPr>
              <a:t>a </a:t>
            </a:r>
            <a:r>
              <a:rPr lang="en-GB" dirty="0">
                <a:solidFill>
                  <a:schemeClr val="tx1"/>
                </a:solidFill>
              </a:rPr>
              <a:t>purely competitive process can be bankable.</a:t>
            </a:r>
          </a:p>
          <a:p>
            <a:endParaRPr lang="en-GB" dirty="0" smtClean="0">
              <a:solidFill>
                <a:schemeClr val="tx1"/>
              </a:solidFill>
            </a:endParaRPr>
          </a:p>
        </p:txBody>
      </p:sp>
      <p:sp>
        <p:nvSpPr>
          <p:cNvPr id="5" name="Slide Number Placeholder 4"/>
          <p:cNvSpPr>
            <a:spLocks noGrp="1"/>
          </p:cNvSpPr>
          <p:nvPr>
            <p:ph type="sldNum" sz="quarter" idx="12"/>
          </p:nvPr>
        </p:nvSpPr>
        <p:spPr/>
        <p:txBody>
          <a:bodyPr/>
          <a:lstStyle/>
          <a:p>
            <a:fld id="{E051598E-9D06-4046-8EF2-7702044C4E81}" type="slidenum">
              <a:rPr lang="en-US" smtClean="0"/>
              <a:pPr/>
              <a:t>10</a:t>
            </a:fld>
            <a:endParaRPr lang="en-US" dirty="0"/>
          </a:p>
        </p:txBody>
      </p:sp>
      <p:sp>
        <p:nvSpPr>
          <p:cNvPr id="6" name="Footer Placeholder 5"/>
          <p:cNvSpPr>
            <a:spLocks noGrp="1"/>
          </p:cNvSpPr>
          <p:nvPr>
            <p:ph type="ftr" sz="quarter" idx="3"/>
          </p:nvPr>
        </p:nvSpPr>
        <p:spPr>
          <a:xfrm>
            <a:off x="899592" y="6309320"/>
            <a:ext cx="7920880" cy="548680"/>
          </a:xfrm>
        </p:spPr>
        <p:txBody>
          <a:bodyPr/>
          <a:lstStyle/>
          <a:p>
            <a:r>
              <a:rPr lang="en-GB" dirty="0"/>
              <a:t>Offtaker of Last Resort Advisory Group </a:t>
            </a:r>
            <a:r>
              <a:rPr lang="en-US" dirty="0"/>
              <a:t>- </a:t>
            </a:r>
            <a:r>
              <a:rPr lang="en-GB" dirty="0"/>
              <a:t>Slides are for discussion and do not represent government policy or intent</a:t>
            </a:r>
            <a:endParaRPr lang="en-US" dirty="0"/>
          </a:p>
        </p:txBody>
      </p:sp>
      <p:sp>
        <p:nvSpPr>
          <p:cNvPr id="9" name="TextBox 8"/>
          <p:cNvSpPr txBox="1"/>
          <p:nvPr/>
        </p:nvSpPr>
        <p:spPr>
          <a:xfrm>
            <a:off x="638872" y="5742221"/>
            <a:ext cx="7821560" cy="307777"/>
          </a:xfrm>
          <a:prstGeom prst="rect">
            <a:avLst/>
          </a:prstGeom>
          <a:noFill/>
          <a:ln>
            <a:solidFill>
              <a:schemeClr val="tx1"/>
            </a:solidFill>
          </a:ln>
        </p:spPr>
        <p:txBody>
          <a:bodyPr wrap="square" rtlCol="0">
            <a:spAutoFit/>
          </a:bodyPr>
          <a:lstStyle/>
          <a:p>
            <a:r>
              <a:rPr lang="en-GB" sz="1400" b="1" dirty="0" smtClean="0"/>
              <a:t>Q2: Does the Group agree that a purely competitive process could be bankable?</a:t>
            </a:r>
            <a:endParaRPr lang="en-GB" sz="1400" b="1" dirty="0"/>
          </a:p>
        </p:txBody>
      </p:sp>
    </p:spTree>
    <p:extLst>
      <p:ext uri="{BB962C8B-B14F-4D97-AF65-F5344CB8AC3E}">
        <p14:creationId xmlns:p14="http://schemas.microsoft.com/office/powerpoint/2010/main" val="52753660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GB" dirty="0" smtClean="0"/>
              <a:t>Competitive Allocation - Timings</a:t>
            </a:r>
            <a:endParaRPr lang="en-GB" dirty="0"/>
          </a:p>
        </p:txBody>
      </p:sp>
      <p:sp>
        <p:nvSpPr>
          <p:cNvPr id="8" name="Content Placeholder 7"/>
          <p:cNvSpPr>
            <a:spLocks noGrp="1"/>
          </p:cNvSpPr>
          <p:nvPr>
            <p:ph idx="1"/>
          </p:nvPr>
        </p:nvSpPr>
        <p:spPr/>
        <p:txBody>
          <a:bodyPr>
            <a:normAutofit/>
          </a:bodyPr>
          <a:lstStyle/>
          <a:p>
            <a:r>
              <a:rPr lang="en-GB" sz="1600" b="1" dirty="0" smtClean="0">
                <a:solidFill>
                  <a:schemeClr val="tx1"/>
                </a:solidFill>
              </a:rPr>
              <a:t>Time to run a competitive process</a:t>
            </a:r>
          </a:p>
          <a:p>
            <a:pPr marL="285750" indent="-285750">
              <a:buFont typeface="Arial" pitchFamily="34" charset="0"/>
              <a:buChar char="•"/>
            </a:pPr>
            <a:r>
              <a:rPr lang="en-GB" sz="1600" dirty="0" smtClean="0">
                <a:solidFill>
                  <a:schemeClr val="tx1"/>
                </a:solidFill>
              </a:rPr>
              <a:t>We were concerned that a competitive allocation process could take an unacceptably long time</a:t>
            </a:r>
            <a:r>
              <a:rPr lang="en-GB" sz="1600" dirty="0">
                <a:solidFill>
                  <a:schemeClr val="tx1"/>
                </a:solidFill>
              </a:rPr>
              <a:t>. </a:t>
            </a:r>
            <a:endParaRPr lang="en-GB" sz="1600" dirty="0" smtClean="0">
              <a:solidFill>
                <a:schemeClr val="tx1"/>
              </a:solidFill>
            </a:endParaRPr>
          </a:p>
          <a:p>
            <a:pPr marL="285750" indent="-285750">
              <a:buFont typeface="Arial" pitchFamily="34" charset="0"/>
              <a:buChar char="•"/>
            </a:pPr>
            <a:r>
              <a:rPr lang="en-GB" sz="1600" dirty="0" smtClean="0">
                <a:solidFill>
                  <a:schemeClr val="tx1"/>
                </a:solidFill>
              </a:rPr>
              <a:t>However, generators </a:t>
            </a:r>
            <a:r>
              <a:rPr lang="en-GB" sz="1600" dirty="0">
                <a:solidFill>
                  <a:schemeClr val="tx1"/>
                </a:solidFill>
              </a:rPr>
              <a:t>will want 3-4 months of collateral in open market PPAs to cover re-negotiation in event of offtaker default regardless of OLR </a:t>
            </a:r>
            <a:r>
              <a:rPr lang="en-GB" sz="1600" dirty="0" smtClean="0">
                <a:solidFill>
                  <a:schemeClr val="tx1"/>
                </a:solidFill>
              </a:rPr>
              <a:t>timings.</a:t>
            </a:r>
            <a:endParaRPr lang="en-GB" sz="1600" dirty="0">
              <a:solidFill>
                <a:schemeClr val="tx1"/>
              </a:solidFill>
            </a:endParaRPr>
          </a:p>
          <a:p>
            <a:pPr marL="285750" indent="-285750">
              <a:buFont typeface="Arial" pitchFamily="34" charset="0"/>
              <a:buChar char="•"/>
            </a:pPr>
            <a:r>
              <a:rPr lang="en-GB" sz="1600" dirty="0">
                <a:solidFill>
                  <a:schemeClr val="tx1"/>
                </a:solidFill>
              </a:rPr>
              <a:t>A</a:t>
            </a:r>
            <a:r>
              <a:rPr lang="en-GB" sz="1600" dirty="0" smtClean="0">
                <a:solidFill>
                  <a:schemeClr val="tx1"/>
                </a:solidFill>
              </a:rPr>
              <a:t> </a:t>
            </a:r>
            <a:r>
              <a:rPr lang="en-GB" sz="1600" dirty="0">
                <a:solidFill>
                  <a:schemeClr val="tx1"/>
                </a:solidFill>
              </a:rPr>
              <a:t>'no commitment' requirement to notify Ofgem of potential need for OLR is not likely to increase </a:t>
            </a:r>
            <a:r>
              <a:rPr lang="en-GB" sz="1600" dirty="0" smtClean="0">
                <a:solidFill>
                  <a:schemeClr val="tx1"/>
                </a:solidFill>
              </a:rPr>
              <a:t>this.</a:t>
            </a:r>
            <a:endParaRPr lang="en-GB" sz="1600" dirty="0">
              <a:solidFill>
                <a:schemeClr val="tx1"/>
              </a:solidFill>
            </a:endParaRPr>
          </a:p>
          <a:p>
            <a:pPr marL="285750" indent="-285750">
              <a:buFont typeface="Arial" pitchFamily="34" charset="0"/>
              <a:buChar char="•"/>
            </a:pPr>
            <a:r>
              <a:rPr lang="en-GB" sz="1600" dirty="0">
                <a:solidFill>
                  <a:schemeClr val="tx1"/>
                </a:solidFill>
              </a:rPr>
              <a:t>O</a:t>
            </a:r>
            <a:r>
              <a:rPr lang="en-GB" sz="1600" dirty="0" smtClean="0">
                <a:solidFill>
                  <a:schemeClr val="tx1"/>
                </a:solidFill>
              </a:rPr>
              <a:t>LRAG </a:t>
            </a:r>
            <a:r>
              <a:rPr lang="en-GB" sz="1600" dirty="0">
                <a:solidFill>
                  <a:schemeClr val="tx1"/>
                </a:solidFill>
              </a:rPr>
              <a:t>has previously suggested offtakers could assess bids in just 1-2 weeks</a:t>
            </a:r>
          </a:p>
          <a:p>
            <a:pPr marL="285750" indent="-285750">
              <a:buFont typeface="Arial" pitchFamily="34" charset="0"/>
              <a:buChar char="•"/>
            </a:pPr>
            <a:r>
              <a:rPr lang="en-GB" sz="1600" dirty="0">
                <a:solidFill>
                  <a:schemeClr val="tx1"/>
                </a:solidFill>
              </a:rPr>
              <a:t>S</a:t>
            </a:r>
            <a:r>
              <a:rPr lang="en-GB" sz="1600" dirty="0" smtClean="0">
                <a:solidFill>
                  <a:schemeClr val="tx1"/>
                </a:solidFill>
              </a:rPr>
              <a:t>o </a:t>
            </a:r>
            <a:r>
              <a:rPr lang="en-GB" sz="1600" dirty="0">
                <a:solidFill>
                  <a:schemeClr val="tx1"/>
                </a:solidFill>
              </a:rPr>
              <a:t>we believe the 'commitment period' </a:t>
            </a:r>
            <a:r>
              <a:rPr lang="en-GB" sz="1600" dirty="0" smtClean="0">
                <a:solidFill>
                  <a:schemeClr val="tx1"/>
                </a:solidFill>
              </a:rPr>
              <a:t>for entering a bPPA could </a:t>
            </a:r>
            <a:r>
              <a:rPr lang="en-GB" sz="1600" dirty="0">
                <a:solidFill>
                  <a:schemeClr val="tx1"/>
                </a:solidFill>
              </a:rPr>
              <a:t>be kept short, and competitive allocation need not increase collateral </a:t>
            </a:r>
            <a:r>
              <a:rPr lang="en-GB" sz="1600" dirty="0" smtClean="0">
                <a:solidFill>
                  <a:schemeClr val="tx1"/>
                </a:solidFill>
              </a:rPr>
              <a:t>requirements</a:t>
            </a:r>
            <a:endParaRPr lang="en-GB" sz="1600" dirty="0">
              <a:solidFill>
                <a:schemeClr val="tx1"/>
              </a:solidFill>
            </a:endParaRPr>
          </a:p>
        </p:txBody>
      </p:sp>
      <p:sp>
        <p:nvSpPr>
          <p:cNvPr id="5" name="Slide Number Placeholder 4"/>
          <p:cNvSpPr>
            <a:spLocks noGrp="1"/>
          </p:cNvSpPr>
          <p:nvPr>
            <p:ph type="sldNum" sz="quarter" idx="12"/>
          </p:nvPr>
        </p:nvSpPr>
        <p:spPr/>
        <p:txBody>
          <a:bodyPr/>
          <a:lstStyle/>
          <a:p>
            <a:fld id="{E051598E-9D06-4046-8EF2-7702044C4E81}" type="slidenum">
              <a:rPr lang="en-US" smtClean="0"/>
              <a:pPr/>
              <a:t>11</a:t>
            </a:fld>
            <a:endParaRPr lang="en-US" dirty="0"/>
          </a:p>
        </p:txBody>
      </p:sp>
      <p:sp>
        <p:nvSpPr>
          <p:cNvPr id="6" name="Footer Placeholder 5"/>
          <p:cNvSpPr>
            <a:spLocks noGrp="1"/>
          </p:cNvSpPr>
          <p:nvPr>
            <p:ph type="ftr" sz="quarter" idx="3"/>
          </p:nvPr>
        </p:nvSpPr>
        <p:spPr>
          <a:xfrm>
            <a:off x="899592" y="6309320"/>
            <a:ext cx="7920880" cy="548680"/>
          </a:xfrm>
        </p:spPr>
        <p:txBody>
          <a:bodyPr/>
          <a:lstStyle/>
          <a:p>
            <a:r>
              <a:rPr lang="en-GB" dirty="0"/>
              <a:t>Offtaker of Last Resort Advisory Group </a:t>
            </a:r>
            <a:r>
              <a:rPr lang="en-US" dirty="0"/>
              <a:t>- </a:t>
            </a:r>
            <a:r>
              <a:rPr lang="en-GB" dirty="0"/>
              <a:t>Slides are for discussion and do not represent government policy or intent</a:t>
            </a:r>
            <a:endParaRPr lang="en-US" dirty="0"/>
          </a:p>
        </p:txBody>
      </p:sp>
      <p:sp>
        <p:nvSpPr>
          <p:cNvPr id="9" name="TextBox 8"/>
          <p:cNvSpPr txBox="1"/>
          <p:nvPr/>
        </p:nvSpPr>
        <p:spPr>
          <a:xfrm>
            <a:off x="651448" y="5445224"/>
            <a:ext cx="7821560" cy="738664"/>
          </a:xfrm>
          <a:prstGeom prst="rect">
            <a:avLst/>
          </a:prstGeom>
          <a:noFill/>
          <a:ln>
            <a:solidFill>
              <a:schemeClr val="tx1"/>
            </a:solidFill>
          </a:ln>
        </p:spPr>
        <p:txBody>
          <a:bodyPr wrap="square" rtlCol="0">
            <a:spAutoFit/>
          </a:bodyPr>
          <a:lstStyle/>
          <a:p>
            <a:r>
              <a:rPr lang="en-GB" sz="1400" b="1" dirty="0" smtClean="0"/>
              <a:t>Q3: </a:t>
            </a:r>
            <a:r>
              <a:rPr lang="en-GB" sz="1400" b="1" dirty="0"/>
              <a:t>Do you agree that (a) a ‘no regrets’ notification period of 2-3 months would not increase the collateral requirements in open market PPAs; and (b) offtakers should be able to determine what bids to make in a competitive process within the space of a week? </a:t>
            </a:r>
          </a:p>
        </p:txBody>
      </p:sp>
    </p:spTree>
    <p:extLst>
      <p:ext uri="{BB962C8B-B14F-4D97-AF65-F5344CB8AC3E}">
        <p14:creationId xmlns:p14="http://schemas.microsoft.com/office/powerpoint/2010/main" val="315905733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normAutofit fontScale="90000"/>
          </a:bodyPr>
          <a:lstStyle/>
          <a:p>
            <a:r>
              <a:rPr lang="en-GB" dirty="0" smtClean="0"/>
              <a:t>Competitive Allocation – Risk to consumers</a:t>
            </a:r>
            <a:endParaRPr lang="en-GB" dirty="0"/>
          </a:p>
        </p:txBody>
      </p:sp>
      <p:sp>
        <p:nvSpPr>
          <p:cNvPr id="8" name="Content Placeholder 7"/>
          <p:cNvSpPr>
            <a:spLocks noGrp="1"/>
          </p:cNvSpPr>
          <p:nvPr>
            <p:ph idx="1"/>
          </p:nvPr>
        </p:nvSpPr>
        <p:spPr>
          <a:xfrm>
            <a:off x="558000" y="1979462"/>
            <a:ext cx="8028000" cy="3618834"/>
          </a:xfrm>
        </p:spPr>
        <p:txBody>
          <a:bodyPr>
            <a:normAutofit/>
          </a:bodyPr>
          <a:lstStyle/>
          <a:p>
            <a:r>
              <a:rPr lang="en-GB" sz="1600" dirty="0" smtClean="0">
                <a:solidFill>
                  <a:schemeClr val="tx1"/>
                </a:solidFill>
              </a:rPr>
              <a:t>We were concerned about a risk of high, uncompetitive bids in an unconstrained auction due to:</a:t>
            </a:r>
          </a:p>
          <a:p>
            <a:pPr marL="342900" indent="-342900">
              <a:buFont typeface="+mj-lt"/>
              <a:buAutoNum type="arabicPeriod"/>
            </a:pPr>
            <a:r>
              <a:rPr lang="en-GB" sz="1600" u="sng" dirty="0" smtClean="0">
                <a:solidFill>
                  <a:schemeClr val="tx1"/>
                </a:solidFill>
              </a:rPr>
              <a:t>A market stress event pushing generators into the OLR and reducing liquidity in open market</a:t>
            </a:r>
            <a:r>
              <a:rPr lang="en-GB" sz="1600" dirty="0" smtClean="0">
                <a:solidFill>
                  <a:schemeClr val="tx1"/>
                </a:solidFill>
              </a:rPr>
              <a:t>: </a:t>
            </a:r>
          </a:p>
          <a:p>
            <a:pPr marL="501750" lvl="2" indent="-285750"/>
            <a:r>
              <a:rPr lang="en-GB" sz="1600" dirty="0" smtClean="0"/>
              <a:t>Mitigated by long-term </a:t>
            </a:r>
            <a:r>
              <a:rPr lang="en-GB" sz="1600" dirty="0"/>
              <a:t>PPA providers </a:t>
            </a:r>
            <a:r>
              <a:rPr lang="en-GB" sz="1600" dirty="0" smtClean="0"/>
              <a:t>potentially offering </a:t>
            </a:r>
            <a:r>
              <a:rPr lang="en-GB" sz="1600" dirty="0"/>
              <a:t>terms with explicit buy-out </a:t>
            </a:r>
            <a:r>
              <a:rPr lang="en-GB" sz="1600" dirty="0" smtClean="0"/>
              <a:t>clauses in event of market stress, thus </a:t>
            </a:r>
            <a:r>
              <a:rPr lang="en-GB" sz="1600" dirty="0"/>
              <a:t>decreasing the likelihood of </a:t>
            </a:r>
            <a:r>
              <a:rPr lang="en-GB" sz="1600" dirty="0" smtClean="0"/>
              <a:t>insolvency</a:t>
            </a:r>
            <a:r>
              <a:rPr lang="en-GB" sz="1600" dirty="0"/>
              <a:t>.</a:t>
            </a:r>
          </a:p>
          <a:p>
            <a:pPr marL="342900" indent="-342900">
              <a:buFont typeface="+mj-lt"/>
              <a:buAutoNum type="arabicPeriod"/>
            </a:pPr>
            <a:r>
              <a:rPr lang="en-GB" sz="1600" u="sng" dirty="0">
                <a:solidFill>
                  <a:schemeClr val="tx1"/>
                </a:solidFill>
              </a:rPr>
              <a:t>L</a:t>
            </a:r>
            <a:r>
              <a:rPr lang="en-GB" sz="1600" u="sng" dirty="0" smtClean="0">
                <a:solidFill>
                  <a:schemeClr val="tx1"/>
                </a:solidFill>
              </a:rPr>
              <a:t>iquidity not flowing </a:t>
            </a:r>
            <a:r>
              <a:rPr lang="en-GB" sz="1600" u="sng" dirty="0">
                <a:solidFill>
                  <a:schemeClr val="tx1"/>
                </a:solidFill>
              </a:rPr>
              <a:t>into the bPPA </a:t>
            </a:r>
            <a:r>
              <a:rPr lang="en-GB" sz="1600" u="sng" dirty="0" smtClean="0">
                <a:solidFill>
                  <a:schemeClr val="tx1"/>
                </a:solidFill>
              </a:rPr>
              <a:t>market due to </a:t>
            </a:r>
            <a:r>
              <a:rPr lang="en-GB" sz="1600" u="sng" dirty="0">
                <a:solidFill>
                  <a:schemeClr val="tx1"/>
                </a:solidFill>
              </a:rPr>
              <a:t>s</a:t>
            </a:r>
            <a:r>
              <a:rPr lang="en-GB" sz="1600" u="sng" dirty="0" smtClean="0">
                <a:solidFill>
                  <a:schemeClr val="tx1"/>
                </a:solidFill>
              </a:rPr>
              <a:t>tructural barriers or unwillingness to participate: </a:t>
            </a:r>
          </a:p>
          <a:p>
            <a:pPr marL="501750" lvl="2" indent="-285750"/>
            <a:r>
              <a:rPr lang="en-GB" sz="1600" dirty="0"/>
              <a:t>M</a:t>
            </a:r>
            <a:r>
              <a:rPr lang="en-GB" sz="1600" dirty="0" smtClean="0"/>
              <a:t>itigated by minimising costs and barriers to participation in bPPA market.</a:t>
            </a:r>
            <a:endParaRPr lang="en-GB" sz="1600" strike="sngStrike" dirty="0" smtClean="0"/>
          </a:p>
          <a:p>
            <a:pPr marL="342900" indent="-342900">
              <a:buFont typeface="+mj-lt"/>
              <a:buAutoNum type="arabicPeriod"/>
            </a:pPr>
            <a:r>
              <a:rPr lang="en-GB" sz="1600" u="sng" dirty="0" smtClean="0">
                <a:solidFill>
                  <a:schemeClr val="tx1"/>
                </a:solidFill>
              </a:rPr>
              <a:t>Lack of cost reflective bidding:</a:t>
            </a:r>
          </a:p>
          <a:p>
            <a:pPr marL="501750" lvl="2" indent="-285750"/>
            <a:r>
              <a:rPr lang="en-GB" sz="1600" dirty="0" smtClean="0">
                <a:solidFill>
                  <a:schemeClr val="tx1"/>
                </a:solidFill>
              </a:rPr>
              <a:t>NFPA e-Power auctions demonstrate that even small projects have competitive bidding. Levelisation should provide an incentive to price bids accurately.</a:t>
            </a:r>
            <a:endParaRPr lang="en-GB" sz="1600" dirty="0">
              <a:solidFill>
                <a:schemeClr val="tx1"/>
              </a:solidFill>
            </a:endParaRPr>
          </a:p>
        </p:txBody>
      </p:sp>
      <p:sp>
        <p:nvSpPr>
          <p:cNvPr id="5" name="Slide Number Placeholder 4"/>
          <p:cNvSpPr>
            <a:spLocks noGrp="1"/>
          </p:cNvSpPr>
          <p:nvPr>
            <p:ph type="sldNum" sz="quarter" idx="12"/>
          </p:nvPr>
        </p:nvSpPr>
        <p:spPr/>
        <p:txBody>
          <a:bodyPr/>
          <a:lstStyle/>
          <a:p>
            <a:fld id="{E051598E-9D06-4046-8EF2-7702044C4E81}" type="slidenum">
              <a:rPr lang="en-US" smtClean="0"/>
              <a:pPr/>
              <a:t>12</a:t>
            </a:fld>
            <a:endParaRPr lang="en-US" dirty="0"/>
          </a:p>
        </p:txBody>
      </p:sp>
      <p:sp>
        <p:nvSpPr>
          <p:cNvPr id="6" name="Footer Placeholder 5"/>
          <p:cNvSpPr>
            <a:spLocks noGrp="1"/>
          </p:cNvSpPr>
          <p:nvPr>
            <p:ph type="ftr" sz="quarter" idx="3"/>
          </p:nvPr>
        </p:nvSpPr>
        <p:spPr>
          <a:xfrm>
            <a:off x="899592" y="6309320"/>
            <a:ext cx="7920880" cy="548680"/>
          </a:xfrm>
        </p:spPr>
        <p:txBody>
          <a:bodyPr/>
          <a:lstStyle/>
          <a:p>
            <a:r>
              <a:rPr lang="en-GB" dirty="0"/>
              <a:t>Offtaker of Last Resort Advisory Group </a:t>
            </a:r>
            <a:r>
              <a:rPr lang="en-US" dirty="0"/>
              <a:t>- </a:t>
            </a:r>
            <a:r>
              <a:rPr lang="en-GB" dirty="0"/>
              <a:t>Slides are for discussion and do not represent government policy or intent</a:t>
            </a:r>
            <a:endParaRPr lang="en-US" dirty="0"/>
          </a:p>
        </p:txBody>
      </p:sp>
      <p:sp>
        <p:nvSpPr>
          <p:cNvPr id="9" name="TextBox 8"/>
          <p:cNvSpPr txBox="1"/>
          <p:nvPr/>
        </p:nvSpPr>
        <p:spPr>
          <a:xfrm>
            <a:off x="651448" y="5706834"/>
            <a:ext cx="7821560" cy="523220"/>
          </a:xfrm>
          <a:prstGeom prst="rect">
            <a:avLst/>
          </a:prstGeom>
          <a:noFill/>
          <a:ln>
            <a:solidFill>
              <a:schemeClr val="tx1"/>
            </a:solidFill>
          </a:ln>
        </p:spPr>
        <p:txBody>
          <a:bodyPr wrap="square" rtlCol="0">
            <a:spAutoFit/>
          </a:bodyPr>
          <a:lstStyle/>
          <a:p>
            <a:r>
              <a:rPr lang="en-GB" sz="1400" b="1" dirty="0" smtClean="0"/>
              <a:t>Q4: </a:t>
            </a:r>
            <a:r>
              <a:rPr lang="en-GB" sz="1400" b="1" dirty="0"/>
              <a:t>Do you agree that the risk to consumers from uncompetitive auctions is mitigated by the factors outlined above?</a:t>
            </a:r>
          </a:p>
        </p:txBody>
      </p:sp>
    </p:spTree>
    <p:extLst>
      <p:ext uri="{BB962C8B-B14F-4D97-AF65-F5344CB8AC3E}">
        <p14:creationId xmlns:p14="http://schemas.microsoft.com/office/powerpoint/2010/main" val="90359551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GB" dirty="0" smtClean="0"/>
              <a:t>Way forward</a:t>
            </a:r>
            <a:endParaRPr lang="en-GB" dirty="0"/>
          </a:p>
        </p:txBody>
      </p:sp>
      <p:sp>
        <p:nvSpPr>
          <p:cNvPr id="8" name="Content Placeholder 7"/>
          <p:cNvSpPr>
            <a:spLocks noGrp="1"/>
          </p:cNvSpPr>
          <p:nvPr>
            <p:ph idx="1"/>
          </p:nvPr>
        </p:nvSpPr>
        <p:spPr/>
        <p:txBody>
          <a:bodyPr/>
          <a:lstStyle/>
          <a:p>
            <a:pPr marL="285750" indent="-285750">
              <a:buFont typeface="Arial" pitchFamily="34" charset="0"/>
              <a:buChar char="•"/>
            </a:pPr>
            <a:r>
              <a:rPr lang="en-GB" dirty="0">
                <a:solidFill>
                  <a:schemeClr val="tx1"/>
                </a:solidFill>
              </a:rPr>
              <a:t>W</a:t>
            </a:r>
            <a:r>
              <a:rPr lang="en-GB" dirty="0" smtClean="0">
                <a:solidFill>
                  <a:schemeClr val="tx1"/>
                </a:solidFill>
              </a:rPr>
              <a:t>e </a:t>
            </a:r>
            <a:r>
              <a:rPr lang="en-GB" dirty="0">
                <a:solidFill>
                  <a:schemeClr val="tx1"/>
                </a:solidFill>
              </a:rPr>
              <a:t>judge that a purely competitive mechanism is a feasible process for allocating generators to offtakers, and would have considerable advantages in terms of simplicity, reduced </a:t>
            </a:r>
            <a:r>
              <a:rPr lang="en-GB" dirty="0" smtClean="0">
                <a:solidFill>
                  <a:schemeClr val="tx1"/>
                </a:solidFill>
              </a:rPr>
              <a:t>negative impact </a:t>
            </a:r>
            <a:r>
              <a:rPr lang="en-GB" dirty="0">
                <a:solidFill>
                  <a:schemeClr val="tx1"/>
                </a:solidFill>
              </a:rPr>
              <a:t>on suppliers, and reduced legal risk to </a:t>
            </a:r>
            <a:r>
              <a:rPr lang="en-GB" dirty="0" smtClean="0">
                <a:solidFill>
                  <a:schemeClr val="tx1"/>
                </a:solidFill>
              </a:rPr>
              <a:t>Ofgem.</a:t>
            </a:r>
          </a:p>
          <a:p>
            <a:pPr marL="285750" indent="-285750">
              <a:buFont typeface="Arial" pitchFamily="34" charset="0"/>
              <a:buChar char="•"/>
            </a:pPr>
            <a:endParaRPr lang="en-GB" sz="1400" dirty="0">
              <a:solidFill>
                <a:schemeClr val="tx1"/>
              </a:solidFill>
            </a:endParaRPr>
          </a:p>
          <a:p>
            <a:pPr marL="285750" indent="-285750">
              <a:buFont typeface="Arial" pitchFamily="34" charset="0"/>
              <a:buChar char="•"/>
            </a:pPr>
            <a:endParaRPr lang="en-GB" sz="1400" dirty="0" smtClean="0">
              <a:solidFill>
                <a:schemeClr val="tx1"/>
              </a:solidFill>
            </a:endParaRPr>
          </a:p>
          <a:p>
            <a:pPr marL="285750" indent="-285750">
              <a:buFont typeface="Arial" pitchFamily="34" charset="0"/>
              <a:buChar char="•"/>
            </a:pPr>
            <a:r>
              <a:rPr lang="en-GB" dirty="0">
                <a:solidFill>
                  <a:schemeClr val="tx1"/>
                </a:solidFill>
              </a:rPr>
              <a:t>We are minded to retain a ‘reserve power’ for Ofgem to allocate a generator to an offtaker in a regulatory way, if Ofgem or the Secretary of State judged there was risk of a competitive approach failing or leading to a poor outcome for </a:t>
            </a:r>
            <a:r>
              <a:rPr lang="en-GB" dirty="0" smtClean="0">
                <a:solidFill>
                  <a:schemeClr val="tx1"/>
                </a:solidFill>
              </a:rPr>
              <a:t>consumers.</a:t>
            </a:r>
            <a:endParaRPr lang="en-GB" dirty="0">
              <a:solidFill>
                <a:schemeClr val="tx1"/>
              </a:solidFill>
            </a:endParaRPr>
          </a:p>
        </p:txBody>
      </p:sp>
      <p:sp>
        <p:nvSpPr>
          <p:cNvPr id="5" name="Slide Number Placeholder 4"/>
          <p:cNvSpPr>
            <a:spLocks noGrp="1"/>
          </p:cNvSpPr>
          <p:nvPr>
            <p:ph type="sldNum" sz="quarter" idx="12"/>
          </p:nvPr>
        </p:nvSpPr>
        <p:spPr/>
        <p:txBody>
          <a:bodyPr/>
          <a:lstStyle/>
          <a:p>
            <a:fld id="{E051598E-9D06-4046-8EF2-7702044C4E81}" type="slidenum">
              <a:rPr lang="en-US" smtClean="0"/>
              <a:pPr/>
              <a:t>13</a:t>
            </a:fld>
            <a:endParaRPr lang="en-US" dirty="0"/>
          </a:p>
        </p:txBody>
      </p:sp>
      <p:sp>
        <p:nvSpPr>
          <p:cNvPr id="6" name="Footer Placeholder 5"/>
          <p:cNvSpPr>
            <a:spLocks noGrp="1"/>
          </p:cNvSpPr>
          <p:nvPr>
            <p:ph type="ftr" sz="quarter" idx="3"/>
          </p:nvPr>
        </p:nvSpPr>
        <p:spPr>
          <a:xfrm>
            <a:off x="899592" y="6309320"/>
            <a:ext cx="7920880" cy="548680"/>
          </a:xfrm>
        </p:spPr>
        <p:txBody>
          <a:bodyPr/>
          <a:lstStyle/>
          <a:p>
            <a:r>
              <a:rPr lang="en-GB" dirty="0"/>
              <a:t>Offtaker of Last Resort Advisory Group </a:t>
            </a:r>
            <a:r>
              <a:rPr lang="en-US" dirty="0"/>
              <a:t>- </a:t>
            </a:r>
            <a:r>
              <a:rPr lang="en-GB" dirty="0"/>
              <a:t>Slides are for discussion and do not represent government policy or intent</a:t>
            </a:r>
            <a:endParaRPr lang="en-US" dirty="0"/>
          </a:p>
        </p:txBody>
      </p:sp>
      <p:sp>
        <p:nvSpPr>
          <p:cNvPr id="9" name="TextBox 8"/>
          <p:cNvSpPr txBox="1"/>
          <p:nvPr/>
        </p:nvSpPr>
        <p:spPr>
          <a:xfrm>
            <a:off x="805963" y="3284984"/>
            <a:ext cx="7726477" cy="523220"/>
          </a:xfrm>
          <a:prstGeom prst="rect">
            <a:avLst/>
          </a:prstGeom>
          <a:noFill/>
          <a:ln>
            <a:solidFill>
              <a:schemeClr val="tx1"/>
            </a:solidFill>
          </a:ln>
        </p:spPr>
        <p:txBody>
          <a:bodyPr wrap="square" rtlCol="0">
            <a:spAutoFit/>
          </a:bodyPr>
          <a:lstStyle/>
          <a:p>
            <a:r>
              <a:rPr lang="en-GB" sz="1400" b="1" dirty="0" smtClean="0"/>
              <a:t>Q5: </a:t>
            </a:r>
            <a:r>
              <a:rPr lang="en-GB" sz="1400" b="1" dirty="0"/>
              <a:t>Do the Group agree that a purely competitive allocation mechanism has potential, and should be worked up in more detail?</a:t>
            </a:r>
          </a:p>
        </p:txBody>
      </p:sp>
      <p:sp>
        <p:nvSpPr>
          <p:cNvPr id="10" name="TextBox 9"/>
          <p:cNvSpPr txBox="1"/>
          <p:nvPr/>
        </p:nvSpPr>
        <p:spPr>
          <a:xfrm>
            <a:off x="805963" y="5301208"/>
            <a:ext cx="7726477" cy="523220"/>
          </a:xfrm>
          <a:prstGeom prst="rect">
            <a:avLst/>
          </a:prstGeom>
          <a:noFill/>
          <a:ln>
            <a:solidFill>
              <a:schemeClr val="tx1"/>
            </a:solidFill>
          </a:ln>
        </p:spPr>
        <p:txBody>
          <a:bodyPr wrap="square" rtlCol="0">
            <a:spAutoFit/>
          </a:bodyPr>
          <a:lstStyle/>
          <a:p>
            <a:r>
              <a:rPr lang="en-GB" sz="1400" b="1" dirty="0" smtClean="0"/>
              <a:t>Q6: </a:t>
            </a:r>
            <a:r>
              <a:rPr lang="en-GB" sz="1400" b="1" dirty="0"/>
              <a:t>Do the Group agree that a reserve power to allocate generators on a regulatory basis should be retained if pure competitive allocation is implemented?</a:t>
            </a:r>
          </a:p>
        </p:txBody>
      </p:sp>
    </p:spTree>
    <p:extLst>
      <p:ext uri="{BB962C8B-B14F-4D97-AF65-F5344CB8AC3E}">
        <p14:creationId xmlns:p14="http://schemas.microsoft.com/office/powerpoint/2010/main" val="379855565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dirty="0" smtClean="0"/>
              <a:t>Levelisation</a:t>
            </a:r>
            <a:br>
              <a:rPr lang="en-US" dirty="0" smtClean="0"/>
            </a:br>
            <a:r>
              <a:rPr lang="en-US" dirty="0" smtClean="0"/>
              <a:t/>
            </a:r>
            <a:br>
              <a:rPr lang="en-US" dirty="0" smtClean="0"/>
            </a:br>
            <a:r>
              <a:rPr lang="en-US" sz="2400" dirty="0"/>
              <a:t/>
            </a:r>
            <a:br>
              <a:rPr lang="en-US" sz="2400" dirty="0"/>
            </a:br>
            <a:r>
              <a:rPr lang="en-US" sz="2400" spc="0" dirty="0" smtClean="0"/>
              <a:t>Darryl Croft</a:t>
            </a:r>
            <a:endParaRPr lang="en-US" spc="0" dirty="0"/>
          </a:p>
        </p:txBody>
      </p:sp>
      <p:sp>
        <p:nvSpPr>
          <p:cNvPr id="6" name="Footer Placeholder 5"/>
          <p:cNvSpPr>
            <a:spLocks noGrp="1"/>
          </p:cNvSpPr>
          <p:nvPr>
            <p:ph type="ftr" sz="quarter" idx="4294967295"/>
          </p:nvPr>
        </p:nvSpPr>
        <p:spPr>
          <a:xfrm>
            <a:off x="1439863" y="6308725"/>
            <a:ext cx="7704137" cy="549275"/>
          </a:xfrm>
        </p:spPr>
        <p:txBody>
          <a:bodyPr/>
          <a:lstStyle/>
          <a:p>
            <a:r>
              <a:rPr lang="en-US" smtClean="0"/>
              <a:t>Presentation title - edit in Header and Footer</a:t>
            </a:r>
            <a:endParaRPr lang="en-US" dirty="0"/>
          </a:p>
        </p:txBody>
      </p:sp>
    </p:spTree>
    <p:extLst>
      <p:ext uri="{BB962C8B-B14F-4D97-AF65-F5344CB8AC3E}">
        <p14:creationId xmlns:p14="http://schemas.microsoft.com/office/powerpoint/2010/main" val="131206715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5"/>
          <p:cNvSpPr>
            <a:spLocks noGrp="1"/>
          </p:cNvSpPr>
          <p:nvPr>
            <p:ph type="title"/>
          </p:nvPr>
        </p:nvSpPr>
        <p:spPr/>
        <p:txBody>
          <a:bodyPr/>
          <a:lstStyle/>
          <a:p>
            <a:r>
              <a:rPr lang="en-GB" dirty="0" smtClean="0"/>
              <a:t>Introduction</a:t>
            </a:r>
            <a:endParaRPr lang="en-US" dirty="0"/>
          </a:p>
        </p:txBody>
      </p:sp>
      <p:sp>
        <p:nvSpPr>
          <p:cNvPr id="4" name="Slide Number Placeholder 3"/>
          <p:cNvSpPr>
            <a:spLocks noGrp="1"/>
          </p:cNvSpPr>
          <p:nvPr>
            <p:ph type="sldNum" sz="quarter" idx="12"/>
          </p:nvPr>
        </p:nvSpPr>
        <p:spPr/>
        <p:txBody>
          <a:bodyPr/>
          <a:lstStyle/>
          <a:p>
            <a:fld id="{E051598E-9D06-4046-8EF2-7702044C4E81}" type="slidenum">
              <a:rPr lang="en-US" smtClean="0"/>
              <a:pPr/>
              <a:t>15</a:t>
            </a:fld>
            <a:endParaRPr lang="en-US" dirty="0"/>
          </a:p>
        </p:txBody>
      </p:sp>
      <p:sp>
        <p:nvSpPr>
          <p:cNvPr id="5" name="Footer Placeholder 4"/>
          <p:cNvSpPr>
            <a:spLocks noGrp="1"/>
          </p:cNvSpPr>
          <p:nvPr>
            <p:ph type="ftr" sz="quarter" idx="3"/>
          </p:nvPr>
        </p:nvSpPr>
        <p:spPr>
          <a:xfrm>
            <a:off x="899592" y="6309320"/>
            <a:ext cx="7848872" cy="548680"/>
          </a:xfrm>
        </p:spPr>
        <p:txBody>
          <a:bodyPr/>
          <a:lstStyle/>
          <a:p>
            <a:r>
              <a:rPr lang="en-GB" dirty="0" err="1"/>
              <a:t>Offtaker</a:t>
            </a:r>
            <a:r>
              <a:rPr lang="en-GB" dirty="0"/>
              <a:t> of Last Resort Advisory Group </a:t>
            </a:r>
            <a:r>
              <a:rPr lang="en-US" dirty="0"/>
              <a:t>- </a:t>
            </a:r>
            <a:r>
              <a:rPr lang="en-GB" dirty="0"/>
              <a:t>Slides are for discussion and do not represent government policy or intent</a:t>
            </a:r>
            <a:endParaRPr lang="en-US" dirty="0"/>
          </a:p>
        </p:txBody>
      </p:sp>
      <p:sp>
        <p:nvSpPr>
          <p:cNvPr id="3" name="Content Placeholder 2"/>
          <p:cNvSpPr>
            <a:spLocks noGrp="1"/>
          </p:cNvSpPr>
          <p:nvPr>
            <p:ph idx="1"/>
          </p:nvPr>
        </p:nvSpPr>
        <p:spPr/>
        <p:txBody>
          <a:bodyPr/>
          <a:lstStyle/>
          <a:p>
            <a:pPr lvl="1">
              <a:spcBef>
                <a:spcPts val="1200"/>
              </a:spcBef>
            </a:pPr>
            <a:r>
              <a:rPr lang="en-GB" dirty="0"/>
              <a:t>Under the OLR, mandatory offtakers will be required (and voluntary offtaker will be able) to offer Backstop PPAs to eligible generators.  </a:t>
            </a:r>
            <a:endParaRPr lang="en-GB" dirty="0" smtClean="0"/>
          </a:p>
          <a:p>
            <a:pPr lvl="1">
              <a:spcBef>
                <a:spcPts val="1200"/>
              </a:spcBef>
            </a:pPr>
            <a:r>
              <a:rPr lang="en-GB" dirty="0" smtClean="0"/>
              <a:t>There </a:t>
            </a:r>
            <a:r>
              <a:rPr lang="en-GB" dirty="0"/>
              <a:t>will be a cost (or a benefit) to providing these </a:t>
            </a:r>
            <a:r>
              <a:rPr lang="en-GB" dirty="0" smtClean="0"/>
              <a:t>contracts.  We </a:t>
            </a:r>
            <a:r>
              <a:rPr lang="en-GB" dirty="0"/>
              <a:t>propose to levy a payment on (or recycle profits to) </a:t>
            </a:r>
            <a:r>
              <a:rPr lang="en-GB" dirty="0" smtClean="0"/>
              <a:t>licensed suppliers </a:t>
            </a:r>
            <a:r>
              <a:rPr lang="en-GB" dirty="0"/>
              <a:t>to cover these costs (or benefits) since they are best placed to pass these onto consumers </a:t>
            </a:r>
            <a:r>
              <a:rPr lang="en-GB" dirty="0" smtClean="0"/>
              <a:t>in </a:t>
            </a:r>
            <a:r>
              <a:rPr lang="en-GB" dirty="0"/>
              <a:t>a way that will least distort the retail market</a:t>
            </a:r>
            <a:r>
              <a:rPr lang="en-GB" dirty="0" smtClean="0"/>
              <a:t>.</a:t>
            </a:r>
          </a:p>
          <a:p>
            <a:pPr lvl="1">
              <a:spcBef>
                <a:spcPts val="1200"/>
              </a:spcBef>
            </a:pPr>
            <a:r>
              <a:rPr lang="en-GB" dirty="0" smtClean="0"/>
              <a:t>Levelisation and cost-sharing is a feature of several other DECC policies.  We will seek to build on the approaches taken within these.</a:t>
            </a:r>
            <a:endParaRPr lang="en-GB" dirty="0"/>
          </a:p>
          <a:p>
            <a:pPr lvl="1">
              <a:spcBef>
                <a:spcPts val="1200"/>
              </a:spcBef>
            </a:pPr>
            <a:endParaRPr lang="en-GB" dirty="0" smtClean="0"/>
          </a:p>
          <a:p>
            <a:endParaRPr lang="en-GB" dirty="0"/>
          </a:p>
        </p:txBody>
      </p:sp>
    </p:spTree>
    <p:extLst>
      <p:ext uri="{BB962C8B-B14F-4D97-AF65-F5344CB8AC3E}">
        <p14:creationId xmlns:p14="http://schemas.microsoft.com/office/powerpoint/2010/main" val="3550825106"/>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5"/>
          <p:cNvSpPr>
            <a:spLocks noGrp="1"/>
          </p:cNvSpPr>
          <p:nvPr>
            <p:ph type="title"/>
          </p:nvPr>
        </p:nvSpPr>
        <p:spPr/>
        <p:txBody>
          <a:bodyPr/>
          <a:lstStyle/>
          <a:p>
            <a:r>
              <a:rPr lang="en-GB" dirty="0" smtClean="0"/>
              <a:t>Parties to Levelisation</a:t>
            </a:r>
            <a:endParaRPr lang="en-US" dirty="0"/>
          </a:p>
        </p:txBody>
      </p:sp>
      <p:sp>
        <p:nvSpPr>
          <p:cNvPr id="4" name="Slide Number Placeholder 3"/>
          <p:cNvSpPr>
            <a:spLocks noGrp="1"/>
          </p:cNvSpPr>
          <p:nvPr>
            <p:ph type="sldNum" sz="quarter" idx="12"/>
          </p:nvPr>
        </p:nvSpPr>
        <p:spPr/>
        <p:txBody>
          <a:bodyPr/>
          <a:lstStyle/>
          <a:p>
            <a:fld id="{E051598E-9D06-4046-8EF2-7702044C4E81}" type="slidenum">
              <a:rPr lang="en-US" smtClean="0"/>
              <a:pPr/>
              <a:t>16</a:t>
            </a:fld>
            <a:endParaRPr lang="en-US" dirty="0"/>
          </a:p>
        </p:txBody>
      </p:sp>
      <p:sp>
        <p:nvSpPr>
          <p:cNvPr id="5" name="Footer Placeholder 4"/>
          <p:cNvSpPr>
            <a:spLocks noGrp="1"/>
          </p:cNvSpPr>
          <p:nvPr>
            <p:ph type="ftr" sz="quarter" idx="3"/>
          </p:nvPr>
        </p:nvSpPr>
        <p:spPr>
          <a:xfrm>
            <a:off x="899592" y="6309320"/>
            <a:ext cx="7848872" cy="548680"/>
          </a:xfrm>
        </p:spPr>
        <p:txBody>
          <a:bodyPr/>
          <a:lstStyle/>
          <a:p>
            <a:r>
              <a:rPr lang="en-GB" dirty="0" err="1"/>
              <a:t>Offtaker</a:t>
            </a:r>
            <a:r>
              <a:rPr lang="en-GB" dirty="0"/>
              <a:t> of Last Resort Advisory Group </a:t>
            </a:r>
            <a:r>
              <a:rPr lang="en-US" dirty="0"/>
              <a:t>- </a:t>
            </a:r>
            <a:r>
              <a:rPr lang="en-GB" dirty="0"/>
              <a:t>Slides are for discussion and do not represent government policy or intent</a:t>
            </a:r>
            <a:endParaRPr lang="en-US" dirty="0"/>
          </a:p>
        </p:txBody>
      </p:sp>
      <p:sp>
        <p:nvSpPr>
          <p:cNvPr id="3" name="Content Placeholder 2"/>
          <p:cNvSpPr>
            <a:spLocks noGrp="1"/>
          </p:cNvSpPr>
          <p:nvPr>
            <p:ph idx="1"/>
          </p:nvPr>
        </p:nvSpPr>
        <p:spPr/>
        <p:txBody>
          <a:bodyPr>
            <a:normAutofit/>
          </a:bodyPr>
          <a:lstStyle/>
          <a:p>
            <a:pPr lvl="1">
              <a:spcBef>
                <a:spcPts val="1200"/>
              </a:spcBef>
            </a:pPr>
            <a:r>
              <a:rPr lang="en-GB" dirty="0" smtClean="0"/>
              <a:t>Smaller </a:t>
            </a:r>
            <a:r>
              <a:rPr lang="en-GB" dirty="0"/>
              <a:t>licensed suppliers are exempted from participating in </a:t>
            </a:r>
            <a:r>
              <a:rPr lang="en-GB" dirty="0" smtClean="0"/>
              <a:t>some Government </a:t>
            </a:r>
            <a:r>
              <a:rPr lang="en-GB" dirty="0"/>
              <a:t>policies.  However, these tend to be energy efficiency policies with significant fixed costs that would disproportionately impact upon a smaller supplier.  Such exemptions have not extended to </a:t>
            </a:r>
            <a:r>
              <a:rPr lang="en-GB" dirty="0" err="1"/>
              <a:t>levelising</a:t>
            </a:r>
            <a:r>
              <a:rPr lang="en-GB" dirty="0"/>
              <a:t> costs of policies. </a:t>
            </a:r>
            <a:endParaRPr lang="en-GB" dirty="0" smtClean="0"/>
          </a:p>
          <a:p>
            <a:pPr lvl="1">
              <a:spcBef>
                <a:spcPts val="1200"/>
              </a:spcBef>
            </a:pPr>
            <a:r>
              <a:rPr lang="en-GB" dirty="0"/>
              <a:t>In the unlikely event that the OLR was </a:t>
            </a:r>
            <a:r>
              <a:rPr lang="en-GB" dirty="0" smtClean="0"/>
              <a:t>widely used, </a:t>
            </a:r>
            <a:r>
              <a:rPr lang="en-GB" dirty="0"/>
              <a:t>there could be a large cost to those suppliers </a:t>
            </a:r>
            <a:r>
              <a:rPr lang="en-GB" dirty="0" smtClean="0"/>
              <a:t>party to levelisation; </a:t>
            </a:r>
            <a:r>
              <a:rPr lang="en-GB" dirty="0"/>
              <a:t>leaving some suppliers outside of this process would risk a significant distortion of the retail </a:t>
            </a:r>
            <a:r>
              <a:rPr lang="en-GB" dirty="0" smtClean="0"/>
              <a:t>market.</a:t>
            </a:r>
          </a:p>
          <a:p>
            <a:pPr lvl="1">
              <a:spcBef>
                <a:spcPts val="1200"/>
              </a:spcBef>
            </a:pPr>
            <a:r>
              <a:rPr lang="en-GB" dirty="0" smtClean="0"/>
              <a:t>Therefore</a:t>
            </a:r>
            <a:r>
              <a:rPr lang="en-GB" dirty="0"/>
              <a:t>, we propose </a:t>
            </a:r>
            <a:r>
              <a:rPr lang="en-GB" dirty="0" smtClean="0"/>
              <a:t>that, as with the </a:t>
            </a:r>
            <a:r>
              <a:rPr lang="en-GB" dirty="0" err="1" smtClean="0"/>
              <a:t>ssFiT</a:t>
            </a:r>
            <a:r>
              <a:rPr lang="en-GB" dirty="0" smtClean="0"/>
              <a:t>, the RO and the CfD, </a:t>
            </a:r>
            <a:r>
              <a:rPr lang="en-GB" dirty="0"/>
              <a:t>all licensed suppliers, not just those mandatorily or voluntarily offering Backstop PPAs, are obligated to participate in the levelisation process</a:t>
            </a:r>
          </a:p>
          <a:p>
            <a:pPr lvl="1">
              <a:spcBef>
                <a:spcPts val="1200"/>
              </a:spcBef>
            </a:pPr>
            <a:endParaRPr lang="en-GB" dirty="0" smtClean="0"/>
          </a:p>
        </p:txBody>
      </p:sp>
      <p:sp>
        <p:nvSpPr>
          <p:cNvPr id="7" name="TextBox 6"/>
          <p:cNvSpPr txBox="1"/>
          <p:nvPr/>
        </p:nvSpPr>
        <p:spPr>
          <a:xfrm>
            <a:off x="708762" y="5426060"/>
            <a:ext cx="7726477" cy="646331"/>
          </a:xfrm>
          <a:prstGeom prst="rect">
            <a:avLst/>
          </a:prstGeom>
          <a:noFill/>
          <a:ln>
            <a:solidFill>
              <a:schemeClr val="tx1"/>
            </a:solidFill>
          </a:ln>
        </p:spPr>
        <p:txBody>
          <a:bodyPr wrap="square" rtlCol="0">
            <a:spAutoFit/>
          </a:bodyPr>
          <a:lstStyle/>
          <a:p>
            <a:pPr marL="538163" indent="-538163"/>
            <a:r>
              <a:rPr lang="en-GB" b="1" dirty="0" smtClean="0"/>
              <a:t>Q1:	Do </a:t>
            </a:r>
            <a:r>
              <a:rPr lang="en-GB" b="1" dirty="0"/>
              <a:t>you agree that all licensed suppliers should be obligated to participate in the levelisation process?</a:t>
            </a:r>
          </a:p>
        </p:txBody>
      </p:sp>
    </p:spTree>
    <p:extLst>
      <p:ext uri="{BB962C8B-B14F-4D97-AF65-F5344CB8AC3E}">
        <p14:creationId xmlns:p14="http://schemas.microsoft.com/office/powerpoint/2010/main" val="8802490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5"/>
          <p:cNvSpPr>
            <a:spLocks noGrp="1"/>
          </p:cNvSpPr>
          <p:nvPr>
            <p:ph type="title"/>
          </p:nvPr>
        </p:nvSpPr>
        <p:spPr/>
        <p:txBody>
          <a:bodyPr/>
          <a:lstStyle/>
          <a:p>
            <a:r>
              <a:rPr lang="en-GB" dirty="0" smtClean="0"/>
              <a:t>Cost Calculation</a:t>
            </a:r>
            <a:endParaRPr lang="en-US" dirty="0"/>
          </a:p>
        </p:txBody>
      </p:sp>
      <p:sp>
        <p:nvSpPr>
          <p:cNvPr id="4" name="Slide Number Placeholder 3"/>
          <p:cNvSpPr>
            <a:spLocks noGrp="1"/>
          </p:cNvSpPr>
          <p:nvPr>
            <p:ph type="sldNum" sz="quarter" idx="12"/>
          </p:nvPr>
        </p:nvSpPr>
        <p:spPr/>
        <p:txBody>
          <a:bodyPr/>
          <a:lstStyle/>
          <a:p>
            <a:fld id="{E051598E-9D06-4046-8EF2-7702044C4E81}" type="slidenum">
              <a:rPr lang="en-US" smtClean="0"/>
              <a:pPr/>
              <a:t>17</a:t>
            </a:fld>
            <a:endParaRPr lang="en-US" dirty="0"/>
          </a:p>
        </p:txBody>
      </p:sp>
      <p:sp>
        <p:nvSpPr>
          <p:cNvPr id="5" name="Footer Placeholder 4"/>
          <p:cNvSpPr>
            <a:spLocks noGrp="1"/>
          </p:cNvSpPr>
          <p:nvPr>
            <p:ph type="ftr" sz="quarter" idx="3"/>
          </p:nvPr>
        </p:nvSpPr>
        <p:spPr>
          <a:xfrm>
            <a:off x="899592" y="6309320"/>
            <a:ext cx="7848872" cy="548680"/>
          </a:xfrm>
        </p:spPr>
        <p:txBody>
          <a:bodyPr/>
          <a:lstStyle/>
          <a:p>
            <a:r>
              <a:rPr lang="en-GB" dirty="0" err="1"/>
              <a:t>Offtaker</a:t>
            </a:r>
            <a:r>
              <a:rPr lang="en-GB" dirty="0"/>
              <a:t> of Last Resort Advisory Group </a:t>
            </a:r>
            <a:r>
              <a:rPr lang="en-US" dirty="0"/>
              <a:t>- </a:t>
            </a:r>
            <a:r>
              <a:rPr lang="en-GB" dirty="0"/>
              <a:t>Slides are for discussion and do not represent government policy or intent</a:t>
            </a:r>
            <a:endParaRPr lang="en-US" dirty="0"/>
          </a:p>
        </p:txBody>
      </p:sp>
      <p:sp>
        <p:nvSpPr>
          <p:cNvPr id="3" name="Content Placeholder 2"/>
          <p:cNvSpPr>
            <a:spLocks noGrp="1"/>
          </p:cNvSpPr>
          <p:nvPr>
            <p:ph idx="1"/>
          </p:nvPr>
        </p:nvSpPr>
        <p:spPr>
          <a:xfrm>
            <a:off x="558000" y="2088001"/>
            <a:ext cx="8028000" cy="2709152"/>
          </a:xfrm>
        </p:spPr>
        <p:txBody>
          <a:bodyPr>
            <a:normAutofit lnSpcReduction="10000"/>
          </a:bodyPr>
          <a:lstStyle/>
          <a:p>
            <a:pPr lvl="1">
              <a:spcBef>
                <a:spcPts val="1200"/>
              </a:spcBef>
            </a:pPr>
            <a:r>
              <a:rPr lang="en-GB" dirty="0" smtClean="0"/>
              <a:t>We believe levelisation should cover the total cost (or benefit) of the OLR scheme. This could include:</a:t>
            </a:r>
            <a:endParaRPr lang="en-GB" dirty="0"/>
          </a:p>
          <a:p>
            <a:pPr marL="558800" lvl="1" indent="-285750">
              <a:spcBef>
                <a:spcPts val="1200"/>
              </a:spcBef>
              <a:buFont typeface="Wingdings" pitchFamily="2" charset="2"/>
              <a:buChar char="§"/>
            </a:pPr>
            <a:r>
              <a:rPr lang="en-GB" dirty="0" smtClean="0"/>
              <a:t>The </a:t>
            </a:r>
            <a:r>
              <a:rPr lang="en-GB" dirty="0"/>
              <a:t>net cost </a:t>
            </a:r>
            <a:r>
              <a:rPr lang="en-GB" dirty="0" smtClean="0"/>
              <a:t>(or benefit) </a:t>
            </a:r>
            <a:r>
              <a:rPr lang="en-GB" dirty="0"/>
              <a:t>to offtakers for each MWh generated under each Backstop PPA over the levelisation </a:t>
            </a:r>
            <a:r>
              <a:rPr lang="en-GB" dirty="0" smtClean="0"/>
              <a:t>period, </a:t>
            </a:r>
            <a:r>
              <a:rPr lang="en-GB" dirty="0"/>
              <a:t>multiplied by the volume of electricity generated under each backstop PPA.</a:t>
            </a:r>
          </a:p>
          <a:p>
            <a:pPr marL="558800" lvl="1" indent="-285750">
              <a:spcBef>
                <a:spcPts val="1200"/>
              </a:spcBef>
              <a:buFont typeface="Wingdings" pitchFamily="2" charset="2"/>
              <a:buChar char="§"/>
            </a:pPr>
            <a:r>
              <a:rPr lang="en-GB" dirty="0" smtClean="0"/>
              <a:t>(</a:t>
            </a:r>
            <a:r>
              <a:rPr lang="en-GB" dirty="0"/>
              <a:t>Potentially) A fixed payment to each offtaker to </a:t>
            </a:r>
            <a:r>
              <a:rPr lang="en-GB" dirty="0" smtClean="0"/>
              <a:t>cover any fixed </a:t>
            </a:r>
            <a:r>
              <a:rPr lang="en-GB" dirty="0"/>
              <a:t>costs associated with being a backstop offtaker over the levelisation period.</a:t>
            </a:r>
          </a:p>
          <a:p>
            <a:pPr marL="558800" lvl="1" indent="-285750">
              <a:spcBef>
                <a:spcPts val="1200"/>
              </a:spcBef>
              <a:buFont typeface="Wingdings" pitchFamily="2" charset="2"/>
              <a:buChar char="§"/>
            </a:pPr>
            <a:r>
              <a:rPr lang="en-GB" dirty="0" smtClean="0"/>
              <a:t>(</a:t>
            </a:r>
            <a:r>
              <a:rPr lang="en-GB" dirty="0"/>
              <a:t>Potentially) Costs incurred by Ofgem in connection with the administration of the scheme</a:t>
            </a:r>
            <a:r>
              <a:rPr lang="en-GB" dirty="0" smtClean="0"/>
              <a:t>.</a:t>
            </a:r>
            <a:endParaRPr lang="en-GB" dirty="0"/>
          </a:p>
        </p:txBody>
      </p:sp>
      <p:sp>
        <p:nvSpPr>
          <p:cNvPr id="6" name="TextBox 5"/>
          <p:cNvSpPr txBox="1"/>
          <p:nvPr/>
        </p:nvSpPr>
        <p:spPr>
          <a:xfrm>
            <a:off x="323529" y="4865994"/>
            <a:ext cx="8496944" cy="1292662"/>
          </a:xfrm>
          <a:prstGeom prst="rect">
            <a:avLst/>
          </a:prstGeom>
          <a:noFill/>
          <a:ln>
            <a:solidFill>
              <a:schemeClr val="tx1"/>
            </a:solidFill>
          </a:ln>
        </p:spPr>
        <p:txBody>
          <a:bodyPr wrap="square" rtlCol="0">
            <a:spAutoFit/>
          </a:bodyPr>
          <a:lstStyle/>
          <a:p>
            <a:pPr marL="450850" lvl="1" indent="-450850">
              <a:spcBef>
                <a:spcPts val="1200"/>
              </a:spcBef>
              <a:tabLst>
                <a:tab pos="450850" algn="l"/>
              </a:tabLst>
            </a:pPr>
            <a:r>
              <a:rPr lang="en-GB" sz="1700" b="1" dirty="0" smtClean="0"/>
              <a:t>Q2 </a:t>
            </a:r>
            <a:r>
              <a:rPr lang="en-GB" sz="1700" b="1" dirty="0"/>
              <a:t>	Should a fixed payment to each offtaker be included to cover administration and other fixed costs associated with being a backstop offtaker?  How should such a sum be calculated?</a:t>
            </a:r>
          </a:p>
          <a:p>
            <a:pPr marL="450850" lvl="1" indent="-450850">
              <a:spcBef>
                <a:spcPts val="1200"/>
              </a:spcBef>
              <a:tabLst>
                <a:tab pos="450850" algn="l"/>
              </a:tabLst>
            </a:pPr>
            <a:r>
              <a:rPr lang="en-GB" sz="1700" b="1" dirty="0" smtClean="0"/>
              <a:t>Q3 </a:t>
            </a:r>
            <a:r>
              <a:rPr lang="en-GB" sz="1700" b="1" dirty="0"/>
              <a:t>	Should Ofgem’s costs be recovered from the OLR levelisation fund</a:t>
            </a:r>
            <a:r>
              <a:rPr lang="en-GB" sz="1700" b="1" dirty="0" smtClean="0"/>
              <a:t>?</a:t>
            </a:r>
            <a:endParaRPr lang="en-GB" sz="1700" b="1" dirty="0"/>
          </a:p>
        </p:txBody>
      </p:sp>
    </p:spTree>
    <p:extLst>
      <p:ext uri="{BB962C8B-B14F-4D97-AF65-F5344CB8AC3E}">
        <p14:creationId xmlns:p14="http://schemas.microsoft.com/office/powerpoint/2010/main" val="2459996579"/>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5"/>
          <p:cNvSpPr>
            <a:spLocks noGrp="1"/>
          </p:cNvSpPr>
          <p:nvPr>
            <p:ph type="title"/>
          </p:nvPr>
        </p:nvSpPr>
        <p:spPr/>
        <p:txBody>
          <a:bodyPr/>
          <a:lstStyle/>
          <a:p>
            <a:r>
              <a:rPr lang="en-GB" dirty="0" smtClean="0"/>
              <a:t>Market Share</a:t>
            </a:r>
            <a:endParaRPr lang="en-US" dirty="0"/>
          </a:p>
        </p:txBody>
      </p:sp>
      <p:sp>
        <p:nvSpPr>
          <p:cNvPr id="4" name="Slide Number Placeholder 3"/>
          <p:cNvSpPr>
            <a:spLocks noGrp="1"/>
          </p:cNvSpPr>
          <p:nvPr>
            <p:ph type="sldNum" sz="quarter" idx="12"/>
          </p:nvPr>
        </p:nvSpPr>
        <p:spPr/>
        <p:txBody>
          <a:bodyPr/>
          <a:lstStyle/>
          <a:p>
            <a:fld id="{E051598E-9D06-4046-8EF2-7702044C4E81}" type="slidenum">
              <a:rPr lang="en-US" smtClean="0"/>
              <a:pPr/>
              <a:t>18</a:t>
            </a:fld>
            <a:endParaRPr lang="en-US" dirty="0"/>
          </a:p>
        </p:txBody>
      </p:sp>
      <p:sp>
        <p:nvSpPr>
          <p:cNvPr id="5" name="Footer Placeholder 4"/>
          <p:cNvSpPr>
            <a:spLocks noGrp="1"/>
          </p:cNvSpPr>
          <p:nvPr>
            <p:ph type="ftr" sz="quarter" idx="3"/>
          </p:nvPr>
        </p:nvSpPr>
        <p:spPr>
          <a:xfrm>
            <a:off x="899592" y="6309320"/>
            <a:ext cx="7848872" cy="548680"/>
          </a:xfrm>
        </p:spPr>
        <p:txBody>
          <a:bodyPr/>
          <a:lstStyle/>
          <a:p>
            <a:r>
              <a:rPr lang="en-GB" dirty="0" err="1"/>
              <a:t>Offtaker</a:t>
            </a:r>
            <a:r>
              <a:rPr lang="en-GB" dirty="0"/>
              <a:t> of Last Resort Advisory Group </a:t>
            </a:r>
            <a:r>
              <a:rPr lang="en-US" dirty="0"/>
              <a:t>- </a:t>
            </a:r>
            <a:r>
              <a:rPr lang="en-GB" dirty="0"/>
              <a:t>Slides are for discussion and do not represent government policy or intent</a:t>
            </a:r>
            <a:endParaRPr lang="en-US" dirty="0"/>
          </a:p>
        </p:txBody>
      </p:sp>
      <p:sp>
        <p:nvSpPr>
          <p:cNvPr id="3" name="Content Placeholder 2"/>
          <p:cNvSpPr>
            <a:spLocks noGrp="1"/>
          </p:cNvSpPr>
          <p:nvPr>
            <p:ph idx="1"/>
          </p:nvPr>
        </p:nvSpPr>
        <p:spPr/>
        <p:txBody>
          <a:bodyPr>
            <a:normAutofit/>
          </a:bodyPr>
          <a:lstStyle/>
          <a:p>
            <a:pPr lvl="1">
              <a:spcBef>
                <a:spcPts val="1200"/>
              </a:spcBef>
            </a:pPr>
            <a:r>
              <a:rPr lang="en-GB" dirty="0"/>
              <a:t>We propose that the costs (or benefits) incurred by offtakers are split between suppliers on the basis of the volume of electricity supplied over the levelisation period, as in the case with the </a:t>
            </a:r>
            <a:r>
              <a:rPr lang="en-GB" dirty="0" err="1"/>
              <a:t>ssFiT</a:t>
            </a:r>
            <a:r>
              <a:rPr lang="en-GB" dirty="0"/>
              <a:t>.  </a:t>
            </a:r>
          </a:p>
          <a:p>
            <a:pPr lvl="1">
              <a:spcBef>
                <a:spcPts val="1200"/>
              </a:spcBef>
            </a:pPr>
            <a:r>
              <a:rPr lang="en-GB" dirty="0" smtClean="0"/>
              <a:t>Each </a:t>
            </a:r>
            <a:r>
              <a:rPr lang="en-GB" dirty="0"/>
              <a:t>supplier’s share of the levelisation fund would </a:t>
            </a:r>
            <a:r>
              <a:rPr lang="en-GB" dirty="0" smtClean="0"/>
              <a:t>be </a:t>
            </a:r>
            <a:r>
              <a:rPr lang="en-GB" dirty="0"/>
              <a:t>established based on the volume of electricity that they have supplied over the period.  </a:t>
            </a:r>
            <a:endParaRPr lang="en-GB" dirty="0" smtClean="0"/>
          </a:p>
          <a:p>
            <a:pPr lvl="1">
              <a:spcBef>
                <a:spcPts val="1200"/>
              </a:spcBef>
            </a:pPr>
            <a:r>
              <a:rPr lang="en-GB" dirty="0"/>
              <a:t>Payments owed by a supplier would be netted off against any payments due to the supplier through providing Backstop </a:t>
            </a:r>
            <a:r>
              <a:rPr lang="en-GB" dirty="0" smtClean="0"/>
              <a:t>PPAs (as </a:t>
            </a:r>
            <a:r>
              <a:rPr lang="en-GB" dirty="0"/>
              <a:t>is the case under the </a:t>
            </a:r>
            <a:r>
              <a:rPr lang="en-GB" dirty="0" err="1" smtClean="0"/>
              <a:t>ssFiT</a:t>
            </a:r>
            <a:r>
              <a:rPr lang="en-GB" dirty="0" smtClean="0"/>
              <a:t>). </a:t>
            </a:r>
            <a:endParaRPr lang="en-GB" dirty="0"/>
          </a:p>
          <a:p>
            <a:pPr lvl="1">
              <a:spcBef>
                <a:spcPts val="1200"/>
              </a:spcBef>
            </a:pPr>
            <a:endParaRPr lang="en-GB" dirty="0" smtClean="0"/>
          </a:p>
        </p:txBody>
      </p:sp>
    </p:spTree>
    <p:extLst>
      <p:ext uri="{BB962C8B-B14F-4D97-AF65-F5344CB8AC3E}">
        <p14:creationId xmlns:p14="http://schemas.microsoft.com/office/powerpoint/2010/main" val="423188833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5"/>
          <p:cNvSpPr>
            <a:spLocks noGrp="1"/>
          </p:cNvSpPr>
          <p:nvPr>
            <p:ph type="title"/>
          </p:nvPr>
        </p:nvSpPr>
        <p:spPr/>
        <p:txBody>
          <a:bodyPr/>
          <a:lstStyle/>
          <a:p>
            <a:r>
              <a:rPr lang="en-GB" dirty="0" smtClean="0"/>
              <a:t>Payment Timetable</a:t>
            </a:r>
            <a:endParaRPr lang="en-US" dirty="0"/>
          </a:p>
        </p:txBody>
      </p:sp>
      <p:sp>
        <p:nvSpPr>
          <p:cNvPr id="4" name="Slide Number Placeholder 3"/>
          <p:cNvSpPr>
            <a:spLocks noGrp="1"/>
          </p:cNvSpPr>
          <p:nvPr>
            <p:ph type="sldNum" sz="quarter" idx="12"/>
          </p:nvPr>
        </p:nvSpPr>
        <p:spPr/>
        <p:txBody>
          <a:bodyPr/>
          <a:lstStyle/>
          <a:p>
            <a:fld id="{E051598E-9D06-4046-8EF2-7702044C4E81}" type="slidenum">
              <a:rPr lang="en-US" smtClean="0"/>
              <a:pPr/>
              <a:t>19</a:t>
            </a:fld>
            <a:endParaRPr lang="en-US" dirty="0"/>
          </a:p>
        </p:txBody>
      </p:sp>
      <p:sp>
        <p:nvSpPr>
          <p:cNvPr id="5" name="Footer Placeholder 4"/>
          <p:cNvSpPr>
            <a:spLocks noGrp="1"/>
          </p:cNvSpPr>
          <p:nvPr>
            <p:ph type="ftr" sz="quarter" idx="3"/>
          </p:nvPr>
        </p:nvSpPr>
        <p:spPr>
          <a:xfrm>
            <a:off x="899592" y="6309320"/>
            <a:ext cx="7848872" cy="548680"/>
          </a:xfrm>
        </p:spPr>
        <p:txBody>
          <a:bodyPr/>
          <a:lstStyle/>
          <a:p>
            <a:r>
              <a:rPr lang="en-GB" dirty="0" err="1"/>
              <a:t>Offtaker</a:t>
            </a:r>
            <a:r>
              <a:rPr lang="en-GB" dirty="0"/>
              <a:t> of Last Resort Advisory Group </a:t>
            </a:r>
            <a:r>
              <a:rPr lang="en-US" dirty="0"/>
              <a:t>- </a:t>
            </a:r>
            <a:r>
              <a:rPr lang="en-GB" dirty="0"/>
              <a:t>Slides are for discussion and do not represent government policy or intent</a:t>
            </a:r>
            <a:endParaRPr lang="en-US" dirty="0"/>
          </a:p>
        </p:txBody>
      </p:sp>
      <p:sp>
        <p:nvSpPr>
          <p:cNvPr id="3" name="Content Placeholder 2"/>
          <p:cNvSpPr>
            <a:spLocks noGrp="1"/>
          </p:cNvSpPr>
          <p:nvPr>
            <p:ph idx="1"/>
          </p:nvPr>
        </p:nvSpPr>
        <p:spPr>
          <a:xfrm>
            <a:off x="558000" y="2088001"/>
            <a:ext cx="8028000" cy="2925176"/>
          </a:xfrm>
        </p:spPr>
        <p:txBody>
          <a:bodyPr>
            <a:normAutofit/>
          </a:bodyPr>
          <a:lstStyle/>
          <a:p>
            <a:pPr lvl="1">
              <a:spcBef>
                <a:spcPts val="1200"/>
              </a:spcBef>
            </a:pPr>
            <a:r>
              <a:rPr lang="en-GB" dirty="0" smtClean="0"/>
              <a:t>We propose </a:t>
            </a:r>
            <a:r>
              <a:rPr lang="en-GB" dirty="0"/>
              <a:t>that the levelisation would occur quarterly.  </a:t>
            </a:r>
            <a:endParaRPr lang="en-GB" dirty="0" smtClean="0"/>
          </a:p>
          <a:p>
            <a:pPr lvl="1">
              <a:spcBef>
                <a:spcPts val="1200"/>
              </a:spcBef>
            </a:pPr>
            <a:r>
              <a:rPr lang="en-GB" dirty="0" smtClean="0"/>
              <a:t>This </a:t>
            </a:r>
            <a:r>
              <a:rPr lang="en-GB" dirty="0"/>
              <a:t>would be subject to the annual </a:t>
            </a:r>
            <a:r>
              <a:rPr lang="en-GB" dirty="0" smtClean="0"/>
              <a:t>review</a:t>
            </a:r>
            <a:r>
              <a:rPr lang="en-GB" dirty="0"/>
              <a:t> </a:t>
            </a:r>
            <a:r>
              <a:rPr lang="en-GB" dirty="0" smtClean="0"/>
              <a:t>– </a:t>
            </a:r>
            <a:r>
              <a:rPr lang="en-GB" dirty="0"/>
              <a:t>the intention would be to reduce the levelisation period and increase the frequency of levelisation payments in the event that the OLR was widely used. </a:t>
            </a:r>
          </a:p>
          <a:p>
            <a:pPr lvl="1">
              <a:spcBef>
                <a:spcPts val="1200"/>
              </a:spcBef>
            </a:pPr>
            <a:r>
              <a:rPr lang="en-GB" dirty="0"/>
              <a:t>As with the </a:t>
            </a:r>
            <a:r>
              <a:rPr lang="en-GB" dirty="0" err="1"/>
              <a:t>ssFiT</a:t>
            </a:r>
            <a:r>
              <a:rPr lang="en-GB" dirty="0"/>
              <a:t>, we propose that suppliers make their levelisation payment as one lump sum.</a:t>
            </a:r>
          </a:p>
          <a:p>
            <a:pPr lvl="1">
              <a:spcBef>
                <a:spcPts val="1200"/>
              </a:spcBef>
            </a:pPr>
            <a:r>
              <a:rPr lang="en-GB" dirty="0" smtClean="0"/>
              <a:t>An annual reconciliation would account for changes in measured data across the quarterly periods</a:t>
            </a:r>
          </a:p>
        </p:txBody>
      </p:sp>
      <p:sp>
        <p:nvSpPr>
          <p:cNvPr id="7" name="TextBox 6"/>
          <p:cNvSpPr txBox="1"/>
          <p:nvPr/>
        </p:nvSpPr>
        <p:spPr>
          <a:xfrm>
            <a:off x="323529" y="5220489"/>
            <a:ext cx="8496944" cy="584775"/>
          </a:xfrm>
          <a:prstGeom prst="rect">
            <a:avLst/>
          </a:prstGeom>
          <a:noFill/>
          <a:ln>
            <a:solidFill>
              <a:schemeClr val="tx1"/>
            </a:solidFill>
          </a:ln>
        </p:spPr>
        <p:txBody>
          <a:bodyPr wrap="square" rtlCol="0">
            <a:spAutoFit/>
          </a:bodyPr>
          <a:lstStyle/>
          <a:p>
            <a:pPr marL="712788" lvl="1" indent="-712788">
              <a:spcBef>
                <a:spcPts val="1200"/>
              </a:spcBef>
              <a:tabLst>
                <a:tab pos="712788" algn="l"/>
              </a:tabLst>
            </a:pPr>
            <a:r>
              <a:rPr lang="en-GB" sz="1600" b="1" dirty="0" smtClean="0"/>
              <a:t>Q4</a:t>
            </a:r>
            <a:r>
              <a:rPr lang="en-GB" sz="1600" b="1" dirty="0"/>
              <a:t>	Do you agree that costs (and profits) should initially be levelised quarterly, and adjusted if there is high utilisation of the OLR mechanism? </a:t>
            </a:r>
            <a:endParaRPr lang="en-GB" sz="1600" dirty="0"/>
          </a:p>
        </p:txBody>
      </p:sp>
    </p:spTree>
    <p:extLst>
      <p:ext uri="{BB962C8B-B14F-4D97-AF65-F5344CB8AC3E}">
        <p14:creationId xmlns:p14="http://schemas.microsoft.com/office/powerpoint/2010/main" val="59451267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5"/>
          <p:cNvSpPr>
            <a:spLocks noGrp="1"/>
          </p:cNvSpPr>
          <p:nvPr>
            <p:ph type="title"/>
          </p:nvPr>
        </p:nvSpPr>
        <p:spPr/>
        <p:txBody>
          <a:bodyPr/>
          <a:lstStyle/>
          <a:p>
            <a:r>
              <a:rPr lang="en-GB" dirty="0" smtClean="0"/>
              <a:t>Agenda</a:t>
            </a:r>
            <a:endParaRPr lang="en-US" dirty="0"/>
          </a:p>
        </p:txBody>
      </p:sp>
      <p:sp>
        <p:nvSpPr>
          <p:cNvPr id="19" name="Content Placeholder 18"/>
          <p:cNvSpPr>
            <a:spLocks noGrp="1"/>
          </p:cNvSpPr>
          <p:nvPr>
            <p:ph idx="1"/>
          </p:nvPr>
        </p:nvSpPr>
        <p:spPr/>
        <p:txBody>
          <a:bodyPr/>
          <a:lstStyle/>
          <a:p>
            <a:pPr lvl="1">
              <a:spcBef>
                <a:spcPts val="1200"/>
              </a:spcBef>
            </a:pPr>
            <a:r>
              <a:rPr lang="en-GB" dirty="0" smtClean="0"/>
              <a:t>15.00</a:t>
            </a:r>
            <a:r>
              <a:rPr lang="en-GB" dirty="0"/>
              <a:t>	Introductions </a:t>
            </a:r>
          </a:p>
          <a:p>
            <a:pPr lvl="1">
              <a:spcBef>
                <a:spcPts val="1200"/>
              </a:spcBef>
            </a:pPr>
            <a:r>
              <a:rPr lang="en-GB" dirty="0" smtClean="0"/>
              <a:t>15.05</a:t>
            </a:r>
            <a:r>
              <a:rPr lang="en-GB" dirty="0"/>
              <a:t>	</a:t>
            </a:r>
            <a:r>
              <a:rPr lang="en-GB" dirty="0" smtClean="0"/>
              <a:t>Cost Assessment paper</a:t>
            </a:r>
            <a:endParaRPr lang="en-GB" dirty="0"/>
          </a:p>
          <a:p>
            <a:pPr lvl="1">
              <a:spcBef>
                <a:spcPts val="1200"/>
              </a:spcBef>
            </a:pPr>
            <a:r>
              <a:rPr lang="en-GB" dirty="0" smtClean="0"/>
              <a:t>15.55	Levelisation paper</a:t>
            </a:r>
            <a:endParaRPr lang="en-GB" dirty="0"/>
          </a:p>
          <a:p>
            <a:pPr lvl="1">
              <a:spcBef>
                <a:spcPts val="1200"/>
              </a:spcBef>
            </a:pPr>
            <a:r>
              <a:rPr lang="en-GB" dirty="0" smtClean="0"/>
              <a:t>16.45</a:t>
            </a:r>
            <a:r>
              <a:rPr lang="en-GB" dirty="0"/>
              <a:t>	Forward look &amp; A.O.B.</a:t>
            </a:r>
          </a:p>
          <a:p>
            <a:pPr lvl="1"/>
            <a:endParaRPr lang="en-US" dirty="0"/>
          </a:p>
        </p:txBody>
      </p:sp>
      <p:sp>
        <p:nvSpPr>
          <p:cNvPr id="4" name="Slide Number Placeholder 3"/>
          <p:cNvSpPr>
            <a:spLocks noGrp="1"/>
          </p:cNvSpPr>
          <p:nvPr>
            <p:ph type="sldNum" sz="quarter" idx="12"/>
          </p:nvPr>
        </p:nvSpPr>
        <p:spPr/>
        <p:txBody>
          <a:bodyPr/>
          <a:lstStyle/>
          <a:p>
            <a:fld id="{E051598E-9D06-4046-8EF2-7702044C4E81}" type="slidenum">
              <a:rPr lang="en-US" smtClean="0"/>
              <a:pPr/>
              <a:t>2</a:t>
            </a:fld>
            <a:endParaRPr lang="en-US" dirty="0"/>
          </a:p>
        </p:txBody>
      </p:sp>
      <p:sp>
        <p:nvSpPr>
          <p:cNvPr id="5" name="Footer Placeholder 4"/>
          <p:cNvSpPr>
            <a:spLocks noGrp="1"/>
          </p:cNvSpPr>
          <p:nvPr>
            <p:ph type="ftr" sz="quarter" idx="3"/>
          </p:nvPr>
        </p:nvSpPr>
        <p:spPr>
          <a:xfrm>
            <a:off x="899592" y="6309320"/>
            <a:ext cx="7848872" cy="548680"/>
          </a:xfrm>
        </p:spPr>
        <p:txBody>
          <a:bodyPr/>
          <a:lstStyle/>
          <a:p>
            <a:r>
              <a:rPr lang="en-GB" dirty="0" err="1"/>
              <a:t>Offtaker</a:t>
            </a:r>
            <a:r>
              <a:rPr lang="en-GB" dirty="0"/>
              <a:t> of Last </a:t>
            </a:r>
            <a:r>
              <a:rPr lang="en-GB" dirty="0" smtClean="0"/>
              <a:t>Resort Advisory Group </a:t>
            </a:r>
            <a:r>
              <a:rPr lang="en-US" dirty="0" smtClean="0"/>
              <a:t>- </a:t>
            </a:r>
            <a:r>
              <a:rPr lang="en-GB" dirty="0" smtClean="0"/>
              <a:t>Slides are for </a:t>
            </a:r>
            <a:r>
              <a:rPr lang="en-GB" dirty="0"/>
              <a:t>discussion and </a:t>
            </a:r>
            <a:r>
              <a:rPr lang="en-GB" dirty="0" smtClean="0"/>
              <a:t>do </a:t>
            </a:r>
            <a:r>
              <a:rPr lang="en-GB" dirty="0"/>
              <a:t>not represent government policy or </a:t>
            </a:r>
            <a:r>
              <a:rPr lang="en-GB" dirty="0" smtClean="0"/>
              <a:t>intent</a:t>
            </a:r>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5"/>
          <p:cNvSpPr>
            <a:spLocks noGrp="1"/>
          </p:cNvSpPr>
          <p:nvPr>
            <p:ph type="title"/>
          </p:nvPr>
        </p:nvSpPr>
        <p:spPr/>
        <p:txBody>
          <a:bodyPr/>
          <a:lstStyle/>
          <a:p>
            <a:r>
              <a:rPr lang="en-GB" dirty="0" smtClean="0"/>
              <a:t>Mutualisation</a:t>
            </a:r>
            <a:endParaRPr lang="en-US" dirty="0"/>
          </a:p>
        </p:txBody>
      </p:sp>
      <p:sp>
        <p:nvSpPr>
          <p:cNvPr id="4" name="Slide Number Placeholder 3"/>
          <p:cNvSpPr>
            <a:spLocks noGrp="1"/>
          </p:cNvSpPr>
          <p:nvPr>
            <p:ph type="sldNum" sz="quarter" idx="12"/>
          </p:nvPr>
        </p:nvSpPr>
        <p:spPr/>
        <p:txBody>
          <a:bodyPr/>
          <a:lstStyle/>
          <a:p>
            <a:fld id="{E051598E-9D06-4046-8EF2-7702044C4E81}" type="slidenum">
              <a:rPr lang="en-US" smtClean="0"/>
              <a:pPr/>
              <a:t>20</a:t>
            </a:fld>
            <a:endParaRPr lang="en-US" dirty="0"/>
          </a:p>
        </p:txBody>
      </p:sp>
      <p:sp>
        <p:nvSpPr>
          <p:cNvPr id="5" name="Footer Placeholder 4"/>
          <p:cNvSpPr>
            <a:spLocks noGrp="1"/>
          </p:cNvSpPr>
          <p:nvPr>
            <p:ph type="ftr" sz="quarter" idx="3"/>
          </p:nvPr>
        </p:nvSpPr>
        <p:spPr>
          <a:xfrm>
            <a:off x="899592" y="6309320"/>
            <a:ext cx="7848872" cy="548680"/>
          </a:xfrm>
        </p:spPr>
        <p:txBody>
          <a:bodyPr/>
          <a:lstStyle/>
          <a:p>
            <a:r>
              <a:rPr lang="en-GB" dirty="0" err="1"/>
              <a:t>Offtaker</a:t>
            </a:r>
            <a:r>
              <a:rPr lang="en-GB" dirty="0"/>
              <a:t> of Last Resort Advisory Group </a:t>
            </a:r>
            <a:r>
              <a:rPr lang="en-US" dirty="0"/>
              <a:t>- </a:t>
            </a:r>
            <a:r>
              <a:rPr lang="en-GB" dirty="0"/>
              <a:t>Slides are for discussion and do not represent government policy or intent</a:t>
            </a:r>
            <a:endParaRPr lang="en-US" dirty="0"/>
          </a:p>
        </p:txBody>
      </p:sp>
      <p:sp>
        <p:nvSpPr>
          <p:cNvPr id="3" name="Content Placeholder 2"/>
          <p:cNvSpPr>
            <a:spLocks noGrp="1"/>
          </p:cNvSpPr>
          <p:nvPr>
            <p:ph idx="1"/>
          </p:nvPr>
        </p:nvSpPr>
        <p:spPr>
          <a:xfrm>
            <a:off x="558000" y="2088000"/>
            <a:ext cx="8028000" cy="3429232"/>
          </a:xfrm>
        </p:spPr>
        <p:txBody>
          <a:bodyPr>
            <a:normAutofit fontScale="92500" lnSpcReduction="20000"/>
          </a:bodyPr>
          <a:lstStyle/>
          <a:p>
            <a:pPr lvl="1">
              <a:spcBef>
                <a:spcPts val="1200"/>
              </a:spcBef>
            </a:pPr>
            <a:r>
              <a:rPr lang="en-GB" dirty="0"/>
              <a:t>We propose </a:t>
            </a:r>
            <a:r>
              <a:rPr lang="en-GB" dirty="0" smtClean="0"/>
              <a:t>that, as with </a:t>
            </a:r>
            <a:r>
              <a:rPr lang="en-GB" dirty="0" err="1" smtClean="0"/>
              <a:t>ssFIT</a:t>
            </a:r>
            <a:r>
              <a:rPr lang="en-GB" dirty="0" smtClean="0"/>
              <a:t>, the RO and the CfD, </a:t>
            </a:r>
            <a:r>
              <a:rPr lang="en-GB" dirty="0"/>
              <a:t>mutualisation provisions </a:t>
            </a:r>
            <a:r>
              <a:rPr lang="en-GB" dirty="0" smtClean="0"/>
              <a:t>should be included to </a:t>
            </a:r>
            <a:r>
              <a:rPr lang="en-GB" dirty="0"/>
              <a:t>guard against a shortfall in the levelisation fund. </a:t>
            </a:r>
            <a:r>
              <a:rPr lang="en-GB" dirty="0" smtClean="0"/>
              <a:t>That is, if a supplier becomes insolvent and fails to make a payment that was due, other suppliers would have to make up the shortfall.</a:t>
            </a:r>
          </a:p>
          <a:p>
            <a:pPr lvl="1">
              <a:spcBef>
                <a:spcPts val="1200"/>
              </a:spcBef>
            </a:pPr>
            <a:r>
              <a:rPr lang="en-GB" dirty="0" smtClean="0"/>
              <a:t>As with the </a:t>
            </a:r>
            <a:r>
              <a:rPr lang="en-GB" dirty="0" err="1" smtClean="0"/>
              <a:t>ssFiT</a:t>
            </a:r>
            <a:r>
              <a:rPr lang="en-GB" dirty="0" smtClean="0"/>
              <a:t>, we propose that suppliers have </a:t>
            </a:r>
            <a:r>
              <a:rPr lang="en-GB" dirty="0"/>
              <a:t>10 working days to make mutualisation </a:t>
            </a:r>
            <a:r>
              <a:rPr lang="en-GB" dirty="0" smtClean="0"/>
              <a:t>payments. However, if the shortfall is greater than the mid-point of the range of amounts that may trigger a mutualisation </a:t>
            </a:r>
            <a:r>
              <a:rPr lang="en-GB" dirty="0"/>
              <a:t>(see cap and collar below), that payment period may be extended to 20 working days.</a:t>
            </a:r>
          </a:p>
          <a:p>
            <a:pPr lvl="1">
              <a:spcBef>
                <a:spcPts val="1200"/>
              </a:spcBef>
            </a:pPr>
            <a:r>
              <a:rPr lang="en-GB" dirty="0"/>
              <a:t>We propose to include both a collar and a cap on the amount of shortfall that can be </a:t>
            </a:r>
            <a:r>
              <a:rPr lang="en-GB" dirty="0" smtClean="0"/>
              <a:t>mutualised, with the </a:t>
            </a:r>
            <a:r>
              <a:rPr lang="en-GB" dirty="0"/>
              <a:t>cap </a:t>
            </a:r>
            <a:r>
              <a:rPr lang="en-GB" dirty="0" smtClean="0"/>
              <a:t>set such </a:t>
            </a:r>
            <a:r>
              <a:rPr lang="en-GB" dirty="0"/>
              <a:t>that it would only be breached in the event that one or more large suppliers became </a:t>
            </a:r>
            <a:r>
              <a:rPr lang="en-GB" dirty="0" smtClean="0"/>
              <a:t>insolvent. Where </a:t>
            </a:r>
            <a:r>
              <a:rPr lang="en-GB" dirty="0"/>
              <a:t>the mutualisation sum is equal to the cap, we would consider allowing payment in four quarterly instalments.</a:t>
            </a:r>
          </a:p>
          <a:p>
            <a:pPr lvl="1">
              <a:spcBef>
                <a:spcPts val="1200"/>
              </a:spcBef>
            </a:pPr>
            <a:r>
              <a:rPr lang="en-GB" dirty="0"/>
              <a:t>In the event that there is a shortfall after mutualisation, offtakers would be paid in proportion to the total sum that they are owed</a:t>
            </a:r>
            <a:r>
              <a:rPr lang="en-GB" dirty="0" smtClean="0"/>
              <a:t>.</a:t>
            </a:r>
            <a:endParaRPr lang="en-GB" dirty="0"/>
          </a:p>
        </p:txBody>
      </p:sp>
      <p:sp>
        <p:nvSpPr>
          <p:cNvPr id="6" name="TextBox 5"/>
          <p:cNvSpPr txBox="1"/>
          <p:nvPr/>
        </p:nvSpPr>
        <p:spPr>
          <a:xfrm>
            <a:off x="323529" y="5621321"/>
            <a:ext cx="8496944" cy="584775"/>
          </a:xfrm>
          <a:prstGeom prst="rect">
            <a:avLst/>
          </a:prstGeom>
          <a:noFill/>
          <a:ln>
            <a:solidFill>
              <a:schemeClr val="tx1"/>
            </a:solidFill>
          </a:ln>
        </p:spPr>
        <p:txBody>
          <a:bodyPr wrap="square" rtlCol="0">
            <a:spAutoFit/>
          </a:bodyPr>
          <a:lstStyle/>
          <a:p>
            <a:pPr marL="712788" lvl="1" indent="-712788">
              <a:spcBef>
                <a:spcPts val="1200"/>
              </a:spcBef>
              <a:tabLst>
                <a:tab pos="712788" algn="l"/>
              </a:tabLst>
            </a:pPr>
            <a:r>
              <a:rPr lang="en-GB" sz="1600" b="1" dirty="0" smtClean="0"/>
              <a:t>Q5 </a:t>
            </a:r>
            <a:r>
              <a:rPr lang="en-GB" sz="1600" b="1" dirty="0"/>
              <a:t>	Do you agree that mutualisation provisions are included, with a cap and collar?   If the cap is breached, should we allow payment in instalments?</a:t>
            </a:r>
            <a:endParaRPr lang="en-GB" sz="1600" dirty="0"/>
          </a:p>
        </p:txBody>
      </p:sp>
    </p:spTree>
    <p:extLst>
      <p:ext uri="{BB962C8B-B14F-4D97-AF65-F5344CB8AC3E}">
        <p14:creationId xmlns:p14="http://schemas.microsoft.com/office/powerpoint/2010/main" val="324333834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5"/>
          <p:cNvSpPr>
            <a:spLocks noGrp="1"/>
          </p:cNvSpPr>
          <p:nvPr>
            <p:ph type="title"/>
          </p:nvPr>
        </p:nvSpPr>
        <p:spPr/>
        <p:txBody>
          <a:bodyPr/>
          <a:lstStyle/>
          <a:p>
            <a:r>
              <a:rPr lang="en-GB" dirty="0" smtClean="0"/>
              <a:t>Collateral</a:t>
            </a:r>
            <a:endParaRPr lang="en-US" dirty="0"/>
          </a:p>
        </p:txBody>
      </p:sp>
      <p:sp>
        <p:nvSpPr>
          <p:cNvPr id="4" name="Slide Number Placeholder 3"/>
          <p:cNvSpPr>
            <a:spLocks noGrp="1"/>
          </p:cNvSpPr>
          <p:nvPr>
            <p:ph type="sldNum" sz="quarter" idx="12"/>
          </p:nvPr>
        </p:nvSpPr>
        <p:spPr/>
        <p:txBody>
          <a:bodyPr/>
          <a:lstStyle/>
          <a:p>
            <a:fld id="{E051598E-9D06-4046-8EF2-7702044C4E81}" type="slidenum">
              <a:rPr lang="en-US" smtClean="0"/>
              <a:pPr/>
              <a:t>21</a:t>
            </a:fld>
            <a:endParaRPr lang="en-US" dirty="0"/>
          </a:p>
        </p:txBody>
      </p:sp>
      <p:sp>
        <p:nvSpPr>
          <p:cNvPr id="5" name="Footer Placeholder 4"/>
          <p:cNvSpPr>
            <a:spLocks noGrp="1"/>
          </p:cNvSpPr>
          <p:nvPr>
            <p:ph type="ftr" sz="quarter" idx="3"/>
          </p:nvPr>
        </p:nvSpPr>
        <p:spPr>
          <a:xfrm>
            <a:off x="899592" y="6309320"/>
            <a:ext cx="7848872" cy="548680"/>
          </a:xfrm>
        </p:spPr>
        <p:txBody>
          <a:bodyPr/>
          <a:lstStyle/>
          <a:p>
            <a:r>
              <a:rPr lang="en-GB" dirty="0" err="1"/>
              <a:t>Offtaker</a:t>
            </a:r>
            <a:r>
              <a:rPr lang="en-GB" dirty="0"/>
              <a:t> of Last Resort Advisory Group </a:t>
            </a:r>
            <a:r>
              <a:rPr lang="en-US" dirty="0"/>
              <a:t>- </a:t>
            </a:r>
            <a:r>
              <a:rPr lang="en-GB" dirty="0"/>
              <a:t>Slides are for discussion and do not represent government policy or intent</a:t>
            </a:r>
            <a:endParaRPr lang="en-US" dirty="0"/>
          </a:p>
        </p:txBody>
      </p:sp>
      <p:sp>
        <p:nvSpPr>
          <p:cNvPr id="3" name="Content Placeholder 2"/>
          <p:cNvSpPr>
            <a:spLocks noGrp="1"/>
          </p:cNvSpPr>
          <p:nvPr>
            <p:ph idx="1"/>
          </p:nvPr>
        </p:nvSpPr>
        <p:spPr>
          <a:xfrm>
            <a:off x="558000" y="2088001"/>
            <a:ext cx="8028000" cy="3429232"/>
          </a:xfrm>
        </p:spPr>
        <p:txBody>
          <a:bodyPr>
            <a:normAutofit/>
          </a:bodyPr>
          <a:lstStyle/>
          <a:p>
            <a:pPr lvl="1">
              <a:spcBef>
                <a:spcPts val="1200"/>
              </a:spcBef>
            </a:pPr>
            <a:r>
              <a:rPr lang="en-GB" dirty="0"/>
              <a:t>As is the case with the RO and the </a:t>
            </a:r>
            <a:r>
              <a:rPr lang="en-GB" dirty="0" err="1"/>
              <a:t>ssFiT</a:t>
            </a:r>
            <a:r>
              <a:rPr lang="en-GB" dirty="0"/>
              <a:t>, we do not propose to require </a:t>
            </a:r>
            <a:r>
              <a:rPr lang="en-GB" dirty="0" smtClean="0"/>
              <a:t>suppliers to post collateral to the levelisation fund under </a:t>
            </a:r>
            <a:r>
              <a:rPr lang="en-GB" dirty="0"/>
              <a:t>the OLR.  Posting collateral can be expensive; since we do not expect the OLR to be used frequently, posting collateral would be a disproportionate requirement.  </a:t>
            </a:r>
          </a:p>
          <a:p>
            <a:pPr lvl="1">
              <a:spcBef>
                <a:spcPts val="1200"/>
              </a:spcBef>
            </a:pPr>
            <a:r>
              <a:rPr lang="en-GB" dirty="0" smtClean="0"/>
              <a:t>Whilst </a:t>
            </a:r>
            <a:r>
              <a:rPr lang="en-GB" dirty="0"/>
              <a:t>provision of collateral could reduce the chance of the levelisation fund being ‘short’ in the event of a supplier becoming insolvent, we consider that </a:t>
            </a:r>
            <a:r>
              <a:rPr lang="en-GB" dirty="0" smtClean="0"/>
              <a:t>the mutualisation provisions reduce the likelihood of this event occurring, and the </a:t>
            </a:r>
            <a:r>
              <a:rPr lang="en-GB" dirty="0"/>
              <a:t>negative impact of requiring collateral provision would outweigh the reduction in what is already a low probability event</a:t>
            </a:r>
            <a:r>
              <a:rPr lang="en-GB" dirty="0" smtClean="0"/>
              <a:t>.</a:t>
            </a:r>
            <a:endParaRPr lang="en-GB" dirty="0"/>
          </a:p>
        </p:txBody>
      </p:sp>
      <p:sp>
        <p:nvSpPr>
          <p:cNvPr id="7" name="TextBox 6"/>
          <p:cNvSpPr txBox="1"/>
          <p:nvPr/>
        </p:nvSpPr>
        <p:spPr>
          <a:xfrm>
            <a:off x="323529" y="5373216"/>
            <a:ext cx="8496944" cy="584775"/>
          </a:xfrm>
          <a:prstGeom prst="rect">
            <a:avLst/>
          </a:prstGeom>
          <a:noFill/>
          <a:ln>
            <a:solidFill>
              <a:schemeClr val="tx1"/>
            </a:solidFill>
          </a:ln>
        </p:spPr>
        <p:txBody>
          <a:bodyPr wrap="square" rtlCol="0">
            <a:spAutoFit/>
          </a:bodyPr>
          <a:lstStyle/>
          <a:p>
            <a:pPr marL="712788" lvl="1" indent="-712788">
              <a:spcBef>
                <a:spcPts val="1200"/>
              </a:spcBef>
              <a:tabLst>
                <a:tab pos="712788" algn="l"/>
              </a:tabLst>
            </a:pPr>
            <a:r>
              <a:rPr lang="en-GB" sz="1600" b="1" dirty="0" smtClean="0"/>
              <a:t>Q6 </a:t>
            </a:r>
            <a:r>
              <a:rPr lang="en-GB" sz="1600" b="1" dirty="0"/>
              <a:t>	Do you agree that we should not require suppliers to post collateral to the levelisation fund?</a:t>
            </a:r>
            <a:endParaRPr lang="en-GB" sz="1600" dirty="0"/>
          </a:p>
        </p:txBody>
      </p:sp>
    </p:spTree>
    <p:extLst>
      <p:ext uri="{BB962C8B-B14F-4D97-AF65-F5344CB8AC3E}">
        <p14:creationId xmlns:p14="http://schemas.microsoft.com/office/powerpoint/2010/main" val="1990217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dirty="0" smtClean="0"/>
              <a:t>Cost Assessment</a:t>
            </a:r>
            <a:br>
              <a:rPr lang="en-US" dirty="0" smtClean="0"/>
            </a:br>
            <a:r>
              <a:rPr lang="en-US" dirty="0" smtClean="0"/>
              <a:t/>
            </a:r>
            <a:br>
              <a:rPr lang="en-US" dirty="0" smtClean="0"/>
            </a:br>
            <a:r>
              <a:rPr lang="en-US" sz="2400" dirty="0" smtClean="0"/>
              <a:t/>
            </a:r>
            <a:br>
              <a:rPr lang="en-US" sz="2400" dirty="0" smtClean="0"/>
            </a:br>
            <a:r>
              <a:rPr lang="en-US" sz="2400" spc="0" dirty="0" smtClean="0"/>
              <a:t>Adam Harper</a:t>
            </a:r>
            <a:endParaRPr lang="en-US" spc="0" dirty="0"/>
          </a:p>
        </p:txBody>
      </p:sp>
      <p:sp>
        <p:nvSpPr>
          <p:cNvPr id="6" name="Footer Placeholder 5"/>
          <p:cNvSpPr>
            <a:spLocks noGrp="1"/>
          </p:cNvSpPr>
          <p:nvPr>
            <p:ph type="ftr" sz="quarter" idx="4294967295"/>
          </p:nvPr>
        </p:nvSpPr>
        <p:spPr>
          <a:xfrm>
            <a:off x="1439863" y="6308725"/>
            <a:ext cx="7704137" cy="549275"/>
          </a:xfrm>
        </p:spPr>
        <p:txBody>
          <a:bodyPr/>
          <a:lstStyle/>
          <a:p>
            <a:r>
              <a:rPr lang="en-US" smtClean="0"/>
              <a:t>Presentation title - edit in Header and Footer</a:t>
            </a:r>
            <a:endParaRPr lang="en-US" dirty="0"/>
          </a:p>
        </p:txBody>
      </p:sp>
    </p:spTree>
    <p:extLst>
      <p:ext uri="{BB962C8B-B14F-4D97-AF65-F5344CB8AC3E}">
        <p14:creationId xmlns:p14="http://schemas.microsoft.com/office/powerpoint/2010/main" val="65566404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5"/>
          <p:cNvSpPr>
            <a:spLocks noGrp="1"/>
          </p:cNvSpPr>
          <p:nvPr>
            <p:ph type="title"/>
          </p:nvPr>
        </p:nvSpPr>
        <p:spPr/>
        <p:txBody>
          <a:bodyPr/>
          <a:lstStyle/>
          <a:p>
            <a:r>
              <a:rPr lang="en-GB" dirty="0" smtClean="0"/>
              <a:t>Contents</a:t>
            </a:r>
            <a:endParaRPr lang="en-US" dirty="0"/>
          </a:p>
        </p:txBody>
      </p:sp>
      <p:sp>
        <p:nvSpPr>
          <p:cNvPr id="4" name="Slide Number Placeholder 3"/>
          <p:cNvSpPr>
            <a:spLocks noGrp="1"/>
          </p:cNvSpPr>
          <p:nvPr>
            <p:ph type="sldNum" sz="quarter" idx="12"/>
          </p:nvPr>
        </p:nvSpPr>
        <p:spPr/>
        <p:txBody>
          <a:bodyPr/>
          <a:lstStyle/>
          <a:p>
            <a:fld id="{E051598E-9D06-4046-8EF2-7702044C4E81}" type="slidenum">
              <a:rPr lang="en-US" smtClean="0"/>
              <a:pPr/>
              <a:t>4</a:t>
            </a:fld>
            <a:endParaRPr lang="en-US" dirty="0"/>
          </a:p>
        </p:txBody>
      </p:sp>
      <p:sp>
        <p:nvSpPr>
          <p:cNvPr id="5" name="Footer Placeholder 4"/>
          <p:cNvSpPr>
            <a:spLocks noGrp="1"/>
          </p:cNvSpPr>
          <p:nvPr>
            <p:ph type="ftr" sz="quarter" idx="3"/>
          </p:nvPr>
        </p:nvSpPr>
        <p:spPr>
          <a:xfrm>
            <a:off x="899592" y="6309320"/>
            <a:ext cx="7848872" cy="548680"/>
          </a:xfrm>
        </p:spPr>
        <p:txBody>
          <a:bodyPr/>
          <a:lstStyle/>
          <a:p>
            <a:r>
              <a:rPr lang="en-GB" dirty="0" err="1"/>
              <a:t>Offtaker</a:t>
            </a:r>
            <a:r>
              <a:rPr lang="en-GB" dirty="0"/>
              <a:t> of Last Resort Advisory Group </a:t>
            </a:r>
            <a:r>
              <a:rPr lang="en-US" dirty="0"/>
              <a:t>- </a:t>
            </a:r>
            <a:r>
              <a:rPr lang="en-GB" dirty="0"/>
              <a:t>Slides are for discussion and do not represent government policy or intent</a:t>
            </a:r>
            <a:endParaRPr lang="en-US" dirty="0"/>
          </a:p>
        </p:txBody>
      </p:sp>
      <p:sp>
        <p:nvSpPr>
          <p:cNvPr id="3" name="Content Placeholder 2"/>
          <p:cNvSpPr>
            <a:spLocks noGrp="1"/>
          </p:cNvSpPr>
          <p:nvPr>
            <p:ph idx="1"/>
          </p:nvPr>
        </p:nvSpPr>
        <p:spPr/>
        <p:txBody>
          <a:bodyPr>
            <a:normAutofit/>
          </a:bodyPr>
          <a:lstStyle/>
          <a:p>
            <a:pPr marL="342900" lvl="1" indent="-342900">
              <a:spcBef>
                <a:spcPts val="1200"/>
              </a:spcBef>
              <a:buFont typeface="+mj-lt"/>
              <a:buAutoNum type="arabicPeriod"/>
            </a:pPr>
            <a:r>
              <a:rPr lang="en-GB" dirty="0" smtClean="0"/>
              <a:t>Hybrid allocation mechanism</a:t>
            </a:r>
            <a:endParaRPr lang="en-GB" strike="sngStrike" dirty="0" smtClean="0"/>
          </a:p>
          <a:p>
            <a:pPr marL="342900" lvl="1" indent="-342900">
              <a:spcBef>
                <a:spcPts val="1200"/>
              </a:spcBef>
              <a:buAutoNum type="arabicPeriod"/>
            </a:pPr>
            <a:r>
              <a:rPr lang="en-GB" dirty="0" smtClean="0"/>
              <a:t>Regulated cost assessment - considerations</a:t>
            </a:r>
          </a:p>
          <a:p>
            <a:pPr marL="342900" lvl="1" indent="-342900">
              <a:spcBef>
                <a:spcPts val="1200"/>
              </a:spcBef>
              <a:buAutoNum type="arabicPeriod"/>
            </a:pPr>
            <a:r>
              <a:rPr lang="en-GB" dirty="0" smtClean="0"/>
              <a:t>Regulated cost assessment - conclusions</a:t>
            </a:r>
          </a:p>
          <a:p>
            <a:pPr marL="342900" lvl="1" indent="-342900">
              <a:spcBef>
                <a:spcPts val="1200"/>
              </a:spcBef>
              <a:buAutoNum type="arabicPeriod"/>
            </a:pPr>
            <a:r>
              <a:rPr lang="en-GB" dirty="0" smtClean="0"/>
              <a:t>Competitive allocation – risks and mitigations</a:t>
            </a:r>
          </a:p>
          <a:p>
            <a:pPr marL="342900" lvl="1" indent="-342900">
              <a:spcBef>
                <a:spcPts val="1200"/>
              </a:spcBef>
              <a:buAutoNum type="arabicPeriod"/>
            </a:pPr>
            <a:r>
              <a:rPr lang="en-GB" dirty="0" smtClean="0"/>
              <a:t>Way Forward</a:t>
            </a:r>
          </a:p>
          <a:p>
            <a:pPr marL="342900" lvl="1" indent="-342900">
              <a:spcBef>
                <a:spcPts val="1200"/>
              </a:spcBef>
              <a:buAutoNum type="arabicPeriod"/>
            </a:pPr>
            <a:endParaRPr lang="en-GB" dirty="0" smtClean="0"/>
          </a:p>
          <a:p>
            <a:pPr marL="558900" lvl="2" indent="-342900">
              <a:spcBef>
                <a:spcPts val="1200"/>
              </a:spcBef>
              <a:buAutoNum type="arabicPeriod"/>
            </a:pPr>
            <a:endParaRPr lang="en-GB" dirty="0"/>
          </a:p>
          <a:p>
            <a:pPr marL="342900" lvl="1" indent="-342900">
              <a:spcBef>
                <a:spcPts val="1200"/>
              </a:spcBef>
              <a:buAutoNum type="arabicPeriod"/>
            </a:pPr>
            <a:endParaRPr lang="en-GB" dirty="0" smtClean="0"/>
          </a:p>
          <a:p>
            <a:pPr marL="342900" lvl="1" indent="-342900">
              <a:spcBef>
                <a:spcPts val="1200"/>
              </a:spcBef>
              <a:buAutoNum type="arabicPeriod"/>
            </a:pPr>
            <a:endParaRPr lang="en-GB" dirty="0" smtClean="0"/>
          </a:p>
        </p:txBody>
      </p:sp>
    </p:spTree>
    <p:extLst>
      <p:ext uri="{BB962C8B-B14F-4D97-AF65-F5344CB8AC3E}">
        <p14:creationId xmlns:p14="http://schemas.microsoft.com/office/powerpoint/2010/main" val="119278489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Hybrid Allocation Mechanism</a:t>
            </a:r>
            <a:endParaRPr lang="en-GB" dirty="0"/>
          </a:p>
        </p:txBody>
      </p:sp>
      <p:sp>
        <p:nvSpPr>
          <p:cNvPr id="3" name="Content Placeholder 2"/>
          <p:cNvSpPr>
            <a:spLocks noGrp="1"/>
          </p:cNvSpPr>
          <p:nvPr>
            <p:ph idx="1"/>
          </p:nvPr>
        </p:nvSpPr>
        <p:spPr/>
        <p:txBody>
          <a:bodyPr/>
          <a:lstStyle/>
          <a:p>
            <a:pPr marL="285750" indent="-285750">
              <a:buFont typeface="Arial" pitchFamily="34" charset="0"/>
              <a:buChar char="•"/>
            </a:pPr>
            <a:r>
              <a:rPr lang="en-GB" dirty="0" smtClean="0">
                <a:solidFill>
                  <a:schemeClr val="tx1"/>
                </a:solidFill>
              </a:rPr>
              <a:t>A hybrid </a:t>
            </a:r>
            <a:r>
              <a:rPr lang="en-GB" dirty="0">
                <a:solidFill>
                  <a:schemeClr val="tx1"/>
                </a:solidFill>
              </a:rPr>
              <a:t>allocation mechanism for the OLR </a:t>
            </a:r>
            <a:r>
              <a:rPr lang="en-GB" dirty="0" smtClean="0">
                <a:solidFill>
                  <a:schemeClr val="tx1"/>
                </a:solidFill>
              </a:rPr>
              <a:t>would </a:t>
            </a:r>
            <a:r>
              <a:rPr lang="en-GB" dirty="0">
                <a:solidFill>
                  <a:schemeClr val="tx1"/>
                </a:solidFill>
              </a:rPr>
              <a:t>combine a regulatory allocation process </a:t>
            </a:r>
            <a:r>
              <a:rPr lang="en-GB" dirty="0" smtClean="0">
                <a:solidFill>
                  <a:schemeClr val="tx1"/>
                </a:solidFill>
              </a:rPr>
              <a:t>when a generator </a:t>
            </a:r>
            <a:r>
              <a:rPr lang="en-GB" dirty="0">
                <a:solidFill>
                  <a:schemeClr val="tx1"/>
                </a:solidFill>
              </a:rPr>
              <a:t>first </a:t>
            </a:r>
            <a:r>
              <a:rPr lang="en-GB" dirty="0" smtClean="0">
                <a:solidFill>
                  <a:schemeClr val="tx1"/>
                </a:solidFill>
              </a:rPr>
              <a:t>requests a backstop PPA, </a:t>
            </a:r>
            <a:r>
              <a:rPr lang="en-GB" dirty="0">
                <a:solidFill>
                  <a:schemeClr val="tx1"/>
                </a:solidFill>
              </a:rPr>
              <a:t>with competitive retendering </a:t>
            </a:r>
            <a:r>
              <a:rPr lang="en-GB" dirty="0" smtClean="0">
                <a:solidFill>
                  <a:schemeClr val="tx1"/>
                </a:solidFill>
              </a:rPr>
              <a:t>if they require a </a:t>
            </a:r>
            <a:r>
              <a:rPr lang="en-GB" dirty="0">
                <a:solidFill>
                  <a:schemeClr val="tx1"/>
                </a:solidFill>
              </a:rPr>
              <a:t>further backstop </a:t>
            </a:r>
            <a:r>
              <a:rPr lang="en-GB" dirty="0" smtClean="0">
                <a:solidFill>
                  <a:schemeClr val="tx1"/>
                </a:solidFill>
              </a:rPr>
              <a:t>PPA after expiry of the initial one.</a:t>
            </a:r>
          </a:p>
          <a:p>
            <a:pPr marL="285750" indent="-285750">
              <a:buFont typeface="Arial" pitchFamily="34" charset="0"/>
              <a:buChar char="•"/>
            </a:pPr>
            <a:r>
              <a:rPr lang="en-GB" dirty="0" smtClean="0">
                <a:solidFill>
                  <a:schemeClr val="tx1"/>
                </a:solidFill>
              </a:rPr>
              <a:t>We proposed a single regulatory </a:t>
            </a:r>
            <a:r>
              <a:rPr lang="en-GB" dirty="0">
                <a:solidFill>
                  <a:schemeClr val="tx1"/>
                </a:solidFill>
              </a:rPr>
              <a:t>cost assessment exercise </a:t>
            </a:r>
            <a:r>
              <a:rPr lang="en-GB" dirty="0" smtClean="0">
                <a:solidFill>
                  <a:schemeClr val="tx1"/>
                </a:solidFill>
              </a:rPr>
              <a:t>to both </a:t>
            </a:r>
            <a:r>
              <a:rPr lang="en-GB" dirty="0">
                <a:solidFill>
                  <a:schemeClr val="tx1"/>
                </a:solidFill>
              </a:rPr>
              <a:t>(a) </a:t>
            </a:r>
            <a:r>
              <a:rPr lang="en-GB" dirty="0" smtClean="0">
                <a:solidFill>
                  <a:schemeClr val="tx1"/>
                </a:solidFill>
              </a:rPr>
              <a:t>determine compensation for the </a:t>
            </a:r>
            <a:r>
              <a:rPr lang="en-GB" dirty="0">
                <a:solidFill>
                  <a:schemeClr val="tx1"/>
                </a:solidFill>
              </a:rPr>
              <a:t>initial </a:t>
            </a:r>
            <a:r>
              <a:rPr lang="en-GB" dirty="0" err="1">
                <a:solidFill>
                  <a:schemeClr val="tx1"/>
                </a:solidFill>
              </a:rPr>
              <a:t>bPPA</a:t>
            </a:r>
            <a:r>
              <a:rPr lang="en-GB" dirty="0">
                <a:solidFill>
                  <a:schemeClr val="tx1"/>
                </a:solidFill>
              </a:rPr>
              <a:t> </a:t>
            </a:r>
            <a:r>
              <a:rPr lang="en-GB" dirty="0" smtClean="0">
                <a:solidFill>
                  <a:schemeClr val="tx1"/>
                </a:solidFill>
              </a:rPr>
              <a:t>provider </a:t>
            </a:r>
            <a:r>
              <a:rPr lang="en-GB" dirty="0">
                <a:solidFill>
                  <a:schemeClr val="tx1"/>
                </a:solidFill>
              </a:rPr>
              <a:t>and (b) </a:t>
            </a:r>
            <a:r>
              <a:rPr lang="en-GB" dirty="0" smtClean="0">
                <a:solidFill>
                  <a:schemeClr val="tx1"/>
                </a:solidFill>
              </a:rPr>
              <a:t>set </a:t>
            </a:r>
            <a:r>
              <a:rPr lang="en-GB" dirty="0">
                <a:solidFill>
                  <a:schemeClr val="tx1"/>
                </a:solidFill>
              </a:rPr>
              <a:t>the reserve price </a:t>
            </a:r>
            <a:r>
              <a:rPr lang="en-GB" dirty="0" smtClean="0">
                <a:solidFill>
                  <a:schemeClr val="tx1"/>
                </a:solidFill>
              </a:rPr>
              <a:t>for retendering of subsequent </a:t>
            </a:r>
            <a:r>
              <a:rPr lang="en-GB" dirty="0" err="1" smtClean="0">
                <a:solidFill>
                  <a:schemeClr val="tx1"/>
                </a:solidFill>
              </a:rPr>
              <a:t>bPPAs</a:t>
            </a:r>
            <a:r>
              <a:rPr lang="en-GB" dirty="0">
                <a:solidFill>
                  <a:schemeClr val="tx1"/>
                </a:solidFill>
              </a:rPr>
              <a:t>. </a:t>
            </a:r>
          </a:p>
        </p:txBody>
      </p:sp>
      <p:sp>
        <p:nvSpPr>
          <p:cNvPr id="4" name="Slide Number Placeholder 3"/>
          <p:cNvSpPr>
            <a:spLocks noGrp="1"/>
          </p:cNvSpPr>
          <p:nvPr>
            <p:ph type="sldNum" sz="quarter" idx="12"/>
          </p:nvPr>
        </p:nvSpPr>
        <p:spPr/>
        <p:txBody>
          <a:bodyPr/>
          <a:lstStyle/>
          <a:p>
            <a:fld id="{E051598E-9D06-4046-8EF2-7702044C4E81}" type="slidenum">
              <a:rPr lang="en-US" smtClean="0"/>
              <a:pPr/>
              <a:t>5</a:t>
            </a:fld>
            <a:endParaRPr lang="en-US" dirty="0"/>
          </a:p>
        </p:txBody>
      </p:sp>
      <p:sp>
        <p:nvSpPr>
          <p:cNvPr id="5" name="Footer Placeholder 4"/>
          <p:cNvSpPr>
            <a:spLocks noGrp="1"/>
          </p:cNvSpPr>
          <p:nvPr>
            <p:ph type="ftr" sz="quarter" idx="3"/>
          </p:nvPr>
        </p:nvSpPr>
        <p:spPr>
          <a:xfrm>
            <a:off x="899592" y="6309320"/>
            <a:ext cx="7992888" cy="548680"/>
          </a:xfrm>
        </p:spPr>
        <p:txBody>
          <a:bodyPr/>
          <a:lstStyle/>
          <a:p>
            <a:r>
              <a:rPr lang="en-GB" dirty="0"/>
              <a:t>Offtaker of Last Resort Advisory Group </a:t>
            </a:r>
            <a:r>
              <a:rPr lang="en-US" dirty="0"/>
              <a:t>- </a:t>
            </a:r>
            <a:r>
              <a:rPr lang="en-GB" dirty="0"/>
              <a:t>Slides are for discussion and do not represent government policy or intent</a:t>
            </a:r>
            <a:endParaRPr lang="en-US" dirty="0"/>
          </a:p>
        </p:txBody>
      </p:sp>
      <p:graphicFrame>
        <p:nvGraphicFramePr>
          <p:cNvPr id="7" name="Table 6"/>
          <p:cNvGraphicFramePr>
            <a:graphicFrameLocks noGrp="1"/>
          </p:cNvGraphicFramePr>
          <p:nvPr>
            <p:extLst>
              <p:ext uri="{D42A27DB-BD31-4B8C-83A1-F6EECF244321}">
                <p14:modId xmlns:p14="http://schemas.microsoft.com/office/powerpoint/2010/main" val="911758343"/>
              </p:ext>
            </p:extLst>
          </p:nvPr>
        </p:nvGraphicFramePr>
        <p:xfrm>
          <a:off x="611560" y="4293096"/>
          <a:ext cx="7344816" cy="1847854"/>
        </p:xfrm>
        <a:graphic>
          <a:graphicData uri="http://schemas.openxmlformats.org/drawingml/2006/table">
            <a:tbl>
              <a:tblPr firstRow="1" bandRow="1">
                <a:tableStyleId>{5C22544A-7EE6-4342-B048-85BDC9FD1C3A}</a:tableStyleId>
              </a:tblPr>
              <a:tblGrid>
                <a:gridCol w="3672408"/>
                <a:gridCol w="3672408"/>
              </a:tblGrid>
              <a:tr h="343158">
                <a:tc>
                  <a:txBody>
                    <a:bodyPr/>
                    <a:lstStyle/>
                    <a:p>
                      <a:r>
                        <a:rPr lang="en-GB" dirty="0" smtClean="0"/>
                        <a:t>Benefits</a:t>
                      </a:r>
                      <a:endParaRPr lang="en-GB" dirty="0"/>
                    </a:p>
                  </a:txBody>
                  <a:tcPr/>
                </a:tc>
                <a:tc>
                  <a:txBody>
                    <a:bodyPr/>
                    <a:lstStyle/>
                    <a:p>
                      <a:r>
                        <a:rPr lang="en-GB" dirty="0" smtClean="0"/>
                        <a:t>Risks</a:t>
                      </a:r>
                      <a:endParaRPr lang="en-GB" dirty="0"/>
                    </a:p>
                  </a:txBody>
                  <a:tcPr/>
                </a:tc>
              </a:tr>
              <a:tr h="1482094">
                <a:tc>
                  <a:txBody>
                    <a:bodyPr/>
                    <a:lstStyle/>
                    <a:p>
                      <a:pPr marL="285750" indent="-285750">
                        <a:buFont typeface="Arial" pitchFamily="34" charset="0"/>
                        <a:buChar char="•"/>
                      </a:pPr>
                      <a:r>
                        <a:rPr lang="en-GB" sz="1600" dirty="0" smtClean="0"/>
                        <a:t>Quick</a:t>
                      </a:r>
                      <a:r>
                        <a:rPr lang="en-GB" sz="1600" baseline="0" dirty="0" smtClean="0"/>
                        <a:t> allocation</a:t>
                      </a:r>
                    </a:p>
                    <a:p>
                      <a:pPr marL="285750" indent="-285750">
                        <a:buFont typeface="Arial" pitchFamily="34" charset="0"/>
                        <a:buChar char="•"/>
                      </a:pPr>
                      <a:r>
                        <a:rPr lang="en-GB" sz="1600" baseline="0" dirty="0" smtClean="0"/>
                        <a:t>Protects consumers from non-cost reflective bidding</a:t>
                      </a:r>
                    </a:p>
                    <a:p>
                      <a:pPr marL="285750" indent="-285750">
                        <a:buFont typeface="Arial" pitchFamily="34" charset="0"/>
                        <a:buChar char="•"/>
                      </a:pPr>
                      <a:r>
                        <a:rPr lang="en-GB" sz="1600" baseline="0" dirty="0" smtClean="0"/>
                        <a:t>Leverages benefits of competitive allocation</a:t>
                      </a:r>
                      <a:endParaRPr lang="en-GB" sz="1600" dirty="0"/>
                    </a:p>
                  </a:txBody>
                  <a:tcPr/>
                </a:tc>
                <a:tc>
                  <a:txBody>
                    <a:bodyPr/>
                    <a:lstStyle/>
                    <a:p>
                      <a:pPr marL="285750" indent="-285750">
                        <a:buFont typeface="Arial" pitchFamily="34" charset="0"/>
                        <a:buChar char="•"/>
                      </a:pPr>
                      <a:r>
                        <a:rPr lang="en-GB" sz="1600" dirty="0" smtClean="0"/>
                        <a:t>Potential</a:t>
                      </a:r>
                      <a:r>
                        <a:rPr lang="en-GB" sz="1600" baseline="0" dirty="0" smtClean="0"/>
                        <a:t> for over- or under-compensation to suppliers.</a:t>
                      </a:r>
                    </a:p>
                    <a:p>
                      <a:pPr marL="285750" indent="-285750">
                        <a:buFont typeface="Arial" pitchFamily="34" charset="0"/>
                        <a:buChar char="•"/>
                      </a:pPr>
                      <a:r>
                        <a:rPr lang="en-GB" sz="1600" baseline="0" dirty="0" smtClean="0"/>
                        <a:t>That no offtakers would participate at competitive tender if reserve price is too low.</a:t>
                      </a:r>
                      <a:endParaRPr lang="en-GB" sz="1600" dirty="0"/>
                    </a:p>
                  </a:txBody>
                  <a:tcPr/>
                </a:tc>
              </a:tr>
            </a:tbl>
          </a:graphicData>
        </a:graphic>
      </p:graphicFrame>
    </p:spTree>
    <p:extLst>
      <p:ext uri="{BB962C8B-B14F-4D97-AF65-F5344CB8AC3E}">
        <p14:creationId xmlns:p14="http://schemas.microsoft.com/office/powerpoint/2010/main" val="105410170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smtClean="0"/>
              <a:t>Regulated Cost Assessment - Objectives</a:t>
            </a:r>
            <a:endParaRPr lang="en-GB" dirty="0"/>
          </a:p>
        </p:txBody>
      </p:sp>
      <p:sp>
        <p:nvSpPr>
          <p:cNvPr id="3" name="Content Placeholder 2"/>
          <p:cNvSpPr>
            <a:spLocks noGrp="1"/>
          </p:cNvSpPr>
          <p:nvPr>
            <p:ph idx="1"/>
          </p:nvPr>
        </p:nvSpPr>
        <p:spPr/>
        <p:txBody>
          <a:bodyPr>
            <a:normAutofit/>
          </a:bodyPr>
          <a:lstStyle/>
          <a:p>
            <a:r>
              <a:rPr lang="en-GB" dirty="0" smtClean="0">
                <a:solidFill>
                  <a:schemeClr val="tx1"/>
                </a:solidFill>
              </a:rPr>
              <a:t>The cost assessment for the hybrid allocation mechanism would be developed within the following constraints:</a:t>
            </a:r>
          </a:p>
          <a:p>
            <a:pPr marL="285750" indent="-285750">
              <a:buFont typeface="Arial" pitchFamily="34" charset="0"/>
              <a:buChar char="•"/>
            </a:pPr>
            <a:r>
              <a:rPr lang="en-GB" dirty="0" smtClean="0">
                <a:solidFill>
                  <a:schemeClr val="tx1"/>
                </a:solidFill>
              </a:rPr>
              <a:t>Needs </a:t>
            </a:r>
            <a:r>
              <a:rPr lang="en-GB" dirty="0">
                <a:solidFill>
                  <a:schemeClr val="tx1"/>
                </a:solidFill>
              </a:rPr>
              <a:t>to be </a:t>
            </a:r>
            <a:r>
              <a:rPr lang="en-GB" dirty="0" smtClean="0">
                <a:solidFill>
                  <a:schemeClr val="tx1"/>
                </a:solidFill>
              </a:rPr>
              <a:t>an </a:t>
            </a:r>
            <a:r>
              <a:rPr lang="en-GB" i="1" dirty="0" smtClean="0">
                <a:solidFill>
                  <a:schemeClr val="tx1"/>
                </a:solidFill>
              </a:rPr>
              <a:t>ex ante</a:t>
            </a:r>
            <a:r>
              <a:rPr lang="en-GB" dirty="0" smtClean="0">
                <a:solidFill>
                  <a:schemeClr val="tx1"/>
                </a:solidFill>
              </a:rPr>
              <a:t>, not </a:t>
            </a:r>
            <a:r>
              <a:rPr lang="en-GB" i="1" dirty="0" smtClean="0">
                <a:solidFill>
                  <a:schemeClr val="tx1"/>
                </a:solidFill>
              </a:rPr>
              <a:t>ex post</a:t>
            </a:r>
            <a:r>
              <a:rPr lang="en-GB" dirty="0" smtClean="0">
                <a:solidFill>
                  <a:schemeClr val="tx1"/>
                </a:solidFill>
              </a:rPr>
              <a:t>, process in order </a:t>
            </a:r>
            <a:r>
              <a:rPr lang="en-GB" dirty="0">
                <a:solidFill>
                  <a:schemeClr val="tx1"/>
                </a:solidFill>
              </a:rPr>
              <a:t>to be used </a:t>
            </a:r>
            <a:r>
              <a:rPr lang="en-GB" dirty="0" smtClean="0">
                <a:solidFill>
                  <a:schemeClr val="tx1"/>
                </a:solidFill>
              </a:rPr>
              <a:t>to set a </a:t>
            </a:r>
            <a:r>
              <a:rPr lang="en-GB" dirty="0">
                <a:solidFill>
                  <a:schemeClr val="tx1"/>
                </a:solidFill>
              </a:rPr>
              <a:t>reserve </a:t>
            </a:r>
            <a:r>
              <a:rPr lang="en-GB" dirty="0" smtClean="0">
                <a:solidFill>
                  <a:schemeClr val="tx1"/>
                </a:solidFill>
              </a:rPr>
              <a:t>price for competitive retendering</a:t>
            </a:r>
            <a:endParaRPr lang="en-GB" dirty="0">
              <a:solidFill>
                <a:schemeClr val="tx1"/>
              </a:solidFill>
            </a:endParaRPr>
          </a:p>
          <a:p>
            <a:pPr marL="285750" indent="-285750">
              <a:buFont typeface="Arial" pitchFamily="34" charset="0"/>
              <a:buChar char="•"/>
            </a:pPr>
            <a:r>
              <a:rPr lang="en-GB" dirty="0">
                <a:solidFill>
                  <a:schemeClr val="tx1"/>
                </a:solidFill>
              </a:rPr>
              <a:t>T</a:t>
            </a:r>
            <a:r>
              <a:rPr lang="en-GB" dirty="0" smtClean="0">
                <a:solidFill>
                  <a:schemeClr val="tx1"/>
                </a:solidFill>
              </a:rPr>
              <a:t>o minimise the risk of undercompensating </a:t>
            </a:r>
            <a:r>
              <a:rPr lang="en-GB" dirty="0">
                <a:solidFill>
                  <a:schemeClr val="tx1"/>
                </a:solidFill>
              </a:rPr>
              <a:t>offtakers, </a:t>
            </a:r>
            <a:r>
              <a:rPr lang="en-GB" dirty="0" smtClean="0">
                <a:solidFill>
                  <a:schemeClr val="tx1"/>
                </a:solidFill>
              </a:rPr>
              <a:t>it would need </a:t>
            </a:r>
            <a:r>
              <a:rPr lang="en-GB" dirty="0">
                <a:solidFill>
                  <a:schemeClr val="tx1"/>
                </a:solidFill>
              </a:rPr>
              <a:t>to be based on 'worst case' assumptions for factors outside the offtaker's control</a:t>
            </a:r>
          </a:p>
          <a:p>
            <a:pPr marL="285750" indent="-285750">
              <a:buFont typeface="Arial" pitchFamily="34" charset="0"/>
              <a:buChar char="•"/>
            </a:pPr>
            <a:r>
              <a:rPr lang="en-GB" dirty="0">
                <a:solidFill>
                  <a:schemeClr val="tx1"/>
                </a:solidFill>
              </a:rPr>
              <a:t>T</a:t>
            </a:r>
            <a:r>
              <a:rPr lang="en-GB" dirty="0" smtClean="0">
                <a:solidFill>
                  <a:schemeClr val="tx1"/>
                </a:solidFill>
              </a:rPr>
              <a:t>o </a:t>
            </a:r>
            <a:r>
              <a:rPr lang="en-GB" dirty="0">
                <a:solidFill>
                  <a:schemeClr val="tx1"/>
                </a:solidFill>
              </a:rPr>
              <a:t>incentivise cost minimisation, should assume 'best in class' costs in relation to factors within offtaker's control</a:t>
            </a:r>
          </a:p>
        </p:txBody>
      </p:sp>
      <p:sp>
        <p:nvSpPr>
          <p:cNvPr id="4" name="Slide Number Placeholder 3"/>
          <p:cNvSpPr>
            <a:spLocks noGrp="1"/>
          </p:cNvSpPr>
          <p:nvPr>
            <p:ph type="sldNum" sz="quarter" idx="12"/>
          </p:nvPr>
        </p:nvSpPr>
        <p:spPr/>
        <p:txBody>
          <a:bodyPr/>
          <a:lstStyle/>
          <a:p>
            <a:fld id="{E051598E-9D06-4046-8EF2-7702044C4E81}" type="slidenum">
              <a:rPr lang="en-US" smtClean="0"/>
              <a:pPr/>
              <a:t>6</a:t>
            </a:fld>
            <a:endParaRPr lang="en-US" dirty="0"/>
          </a:p>
        </p:txBody>
      </p:sp>
      <p:sp>
        <p:nvSpPr>
          <p:cNvPr id="5" name="Footer Placeholder 4"/>
          <p:cNvSpPr>
            <a:spLocks noGrp="1"/>
          </p:cNvSpPr>
          <p:nvPr>
            <p:ph type="ftr" sz="quarter" idx="3"/>
          </p:nvPr>
        </p:nvSpPr>
        <p:spPr>
          <a:xfrm>
            <a:off x="899592" y="6309320"/>
            <a:ext cx="7776864" cy="548680"/>
          </a:xfrm>
        </p:spPr>
        <p:txBody>
          <a:bodyPr/>
          <a:lstStyle/>
          <a:p>
            <a:r>
              <a:rPr lang="en-GB" dirty="0"/>
              <a:t>Offtaker of Last Resort Advisory Group </a:t>
            </a:r>
            <a:r>
              <a:rPr lang="en-US" dirty="0"/>
              <a:t>- </a:t>
            </a:r>
            <a:r>
              <a:rPr lang="en-GB" dirty="0"/>
              <a:t>Slides are for discussion and do not represent government policy or intent</a:t>
            </a:r>
            <a:endParaRPr lang="en-US" dirty="0"/>
          </a:p>
        </p:txBody>
      </p:sp>
    </p:spTree>
    <p:extLst>
      <p:ext uri="{BB962C8B-B14F-4D97-AF65-F5344CB8AC3E}">
        <p14:creationId xmlns:p14="http://schemas.microsoft.com/office/powerpoint/2010/main" val="4138654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Regulated Cost Assessment (1)</a:t>
            </a:r>
            <a:endParaRPr lang="en-GB" dirty="0"/>
          </a:p>
        </p:txBody>
      </p:sp>
      <p:sp>
        <p:nvSpPr>
          <p:cNvPr id="3" name="Content Placeholder 2"/>
          <p:cNvSpPr>
            <a:spLocks noGrp="1"/>
          </p:cNvSpPr>
          <p:nvPr>
            <p:ph idx="1"/>
          </p:nvPr>
        </p:nvSpPr>
        <p:spPr/>
        <p:txBody>
          <a:bodyPr/>
          <a:lstStyle/>
          <a:p>
            <a:r>
              <a:rPr lang="en-GB" b="1" dirty="0" smtClean="0">
                <a:solidFill>
                  <a:schemeClr val="tx1"/>
                </a:solidFill>
              </a:rPr>
              <a:t>Ofgem would need to consider:</a:t>
            </a:r>
          </a:p>
          <a:p>
            <a:endParaRPr lang="en-GB" b="1" dirty="0" smtClean="0">
              <a:solidFill>
                <a:schemeClr val="tx1"/>
              </a:solidFill>
            </a:endParaRPr>
          </a:p>
        </p:txBody>
      </p:sp>
      <p:sp>
        <p:nvSpPr>
          <p:cNvPr id="4" name="Slide Number Placeholder 3"/>
          <p:cNvSpPr>
            <a:spLocks noGrp="1"/>
          </p:cNvSpPr>
          <p:nvPr>
            <p:ph type="sldNum" sz="quarter" idx="12"/>
          </p:nvPr>
        </p:nvSpPr>
        <p:spPr/>
        <p:txBody>
          <a:bodyPr/>
          <a:lstStyle/>
          <a:p>
            <a:fld id="{E051598E-9D06-4046-8EF2-7702044C4E81}" type="slidenum">
              <a:rPr lang="en-US" smtClean="0"/>
              <a:pPr/>
              <a:t>7</a:t>
            </a:fld>
            <a:endParaRPr lang="en-US" dirty="0"/>
          </a:p>
        </p:txBody>
      </p:sp>
      <p:sp>
        <p:nvSpPr>
          <p:cNvPr id="5" name="Footer Placeholder 4"/>
          <p:cNvSpPr>
            <a:spLocks noGrp="1"/>
          </p:cNvSpPr>
          <p:nvPr>
            <p:ph type="ftr" sz="quarter" idx="3"/>
          </p:nvPr>
        </p:nvSpPr>
        <p:spPr>
          <a:xfrm>
            <a:off x="899592" y="6309320"/>
            <a:ext cx="7920880" cy="548680"/>
          </a:xfrm>
        </p:spPr>
        <p:txBody>
          <a:bodyPr/>
          <a:lstStyle/>
          <a:p>
            <a:r>
              <a:rPr lang="en-GB" dirty="0"/>
              <a:t>Offtaker of Last Resort Advisory Group </a:t>
            </a:r>
            <a:r>
              <a:rPr lang="en-US" dirty="0"/>
              <a:t>- </a:t>
            </a:r>
            <a:r>
              <a:rPr lang="en-GB" dirty="0"/>
              <a:t>Slides are for discussion and do not represent government policy or intent</a:t>
            </a:r>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1710135122"/>
              </p:ext>
            </p:extLst>
          </p:nvPr>
        </p:nvGraphicFramePr>
        <p:xfrm>
          <a:off x="611560" y="2420888"/>
          <a:ext cx="7632848" cy="3398520"/>
        </p:xfrm>
        <a:graphic>
          <a:graphicData uri="http://schemas.openxmlformats.org/drawingml/2006/table">
            <a:tbl>
              <a:tblPr firstRow="1" bandRow="1">
                <a:tableStyleId>{5C22544A-7EE6-4342-B048-85BDC9FD1C3A}</a:tableStyleId>
              </a:tblPr>
              <a:tblGrid>
                <a:gridCol w="3816424"/>
                <a:gridCol w="3816424"/>
              </a:tblGrid>
              <a:tr h="329862">
                <a:tc>
                  <a:txBody>
                    <a:bodyPr/>
                    <a:lstStyle/>
                    <a:p>
                      <a:r>
                        <a:rPr lang="en-GB" dirty="0" smtClean="0"/>
                        <a:t>Costs</a:t>
                      </a:r>
                      <a:r>
                        <a:rPr lang="en-GB" baseline="0" dirty="0" smtClean="0"/>
                        <a:t> to offtakers</a:t>
                      </a:r>
                      <a:endParaRPr lang="en-GB" dirty="0"/>
                    </a:p>
                  </a:txBody>
                  <a:tcPr/>
                </a:tc>
                <a:tc>
                  <a:txBody>
                    <a:bodyPr/>
                    <a:lstStyle/>
                    <a:p>
                      <a:r>
                        <a:rPr lang="en-GB" dirty="0" smtClean="0"/>
                        <a:t>Benefits</a:t>
                      </a:r>
                      <a:r>
                        <a:rPr lang="en-GB" baseline="0" dirty="0" smtClean="0"/>
                        <a:t> received by offtakers</a:t>
                      </a:r>
                      <a:endParaRPr lang="en-GB" dirty="0"/>
                    </a:p>
                  </a:txBody>
                  <a:tcPr/>
                </a:tc>
              </a:tr>
              <a:tr h="2982506">
                <a:tc>
                  <a:txBody>
                    <a:bodyPr/>
                    <a:lstStyle/>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Imbalance costs arising from imperfect forecasts</a:t>
                      </a:r>
                    </a:p>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Costs of trading in the power markets</a:t>
                      </a:r>
                    </a:p>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Cost of carry incurred when payments to generators precede reimbursement </a:t>
                      </a:r>
                    </a:p>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Cost of PPA credit support where an offtaker does not already meet the credit requirements</a:t>
                      </a:r>
                    </a:p>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Cost of accessing liquidity in the power market (i.e. the bid offer spread)</a:t>
                      </a:r>
                    </a:p>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Outage / default costs requiring offtakers to rebalance their positions</a:t>
                      </a:r>
                    </a:p>
                  </a:txBody>
                  <a:tcPr/>
                </a:tc>
                <a:tc>
                  <a:txBody>
                    <a:bodyPr/>
                    <a:lstStyle/>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Value of the electricity itself</a:t>
                      </a:r>
                    </a:p>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Levy Exemption Certificates (LECs) benefits accruing to offtakers</a:t>
                      </a:r>
                    </a:p>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Embedded Benefits that pass to offtakers (e.g. avoided transmission costs)</a:t>
                      </a:r>
                    </a:p>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Balancing mechanism (e.g. curtailment) allowed under the bPPA terms and conditions that may provide additional revenue to offtakers.</a:t>
                      </a:r>
                    </a:p>
                    <a:p>
                      <a:pPr marL="285750" lvl="0" indent="-285750">
                        <a:spcAft>
                          <a:spcPts val="600"/>
                        </a:spcAft>
                        <a:buFont typeface="Arial" pitchFamily="34" charset="0"/>
                        <a:buChar char="•"/>
                      </a:pPr>
                      <a:r>
                        <a:rPr lang="en-GB" sz="1400" kern="1200" dirty="0" smtClean="0">
                          <a:solidFill>
                            <a:schemeClr val="dk1"/>
                          </a:solidFill>
                          <a:effectLst/>
                          <a:latin typeface="+mn-lt"/>
                          <a:ea typeface="+mn-ea"/>
                          <a:cs typeface="+mn-cs"/>
                        </a:rPr>
                        <a:t>Any interest accrued as a result of benefits received under the bPPA preceding payments to Ofgem</a:t>
                      </a:r>
                    </a:p>
                  </a:txBody>
                  <a:tcPr/>
                </a:tc>
              </a:tr>
            </a:tbl>
          </a:graphicData>
        </a:graphic>
      </p:graphicFrame>
    </p:spTree>
    <p:extLst>
      <p:ext uri="{BB962C8B-B14F-4D97-AF65-F5344CB8AC3E}">
        <p14:creationId xmlns:p14="http://schemas.microsoft.com/office/powerpoint/2010/main" val="332756751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Regulated Cost Assessment (2)</a:t>
            </a:r>
            <a:endParaRPr lang="en-GB" dirty="0"/>
          </a:p>
        </p:txBody>
      </p:sp>
      <p:sp>
        <p:nvSpPr>
          <p:cNvPr id="3" name="Content Placeholder 2"/>
          <p:cNvSpPr>
            <a:spLocks noGrp="1"/>
          </p:cNvSpPr>
          <p:nvPr>
            <p:ph idx="1"/>
          </p:nvPr>
        </p:nvSpPr>
        <p:spPr/>
        <p:txBody>
          <a:bodyPr>
            <a:normAutofit/>
          </a:bodyPr>
          <a:lstStyle/>
          <a:p>
            <a:r>
              <a:rPr lang="en-GB" b="1" dirty="0" smtClean="0">
                <a:solidFill>
                  <a:schemeClr val="tx1"/>
                </a:solidFill>
              </a:rPr>
              <a:t>There </a:t>
            </a:r>
            <a:r>
              <a:rPr lang="en-GB" b="1" dirty="0">
                <a:solidFill>
                  <a:schemeClr val="tx1"/>
                </a:solidFill>
              </a:rPr>
              <a:t>are a number of issues with this approach that may make it highly complex to implement and very difficult to ensure it meets the objectives</a:t>
            </a:r>
          </a:p>
          <a:p>
            <a:pPr marL="285750" lvl="0" indent="-285750">
              <a:buFont typeface="Arial" pitchFamily="34" charset="0"/>
              <a:buChar char="•"/>
            </a:pPr>
            <a:r>
              <a:rPr lang="en-GB" sz="1500" dirty="0" smtClean="0">
                <a:solidFill>
                  <a:schemeClr val="tx1"/>
                </a:solidFill>
              </a:rPr>
              <a:t>Many of the costs </a:t>
            </a:r>
            <a:r>
              <a:rPr lang="en-GB" sz="1500" dirty="0">
                <a:solidFill>
                  <a:schemeClr val="tx1"/>
                </a:solidFill>
              </a:rPr>
              <a:t>faced will be generator/offtaker specific;</a:t>
            </a:r>
          </a:p>
          <a:p>
            <a:pPr marL="285750" lvl="0" indent="-285750">
              <a:buFont typeface="Arial" pitchFamily="34" charset="0"/>
              <a:buChar char="•"/>
            </a:pPr>
            <a:r>
              <a:rPr lang="en-GB" sz="1500" dirty="0">
                <a:solidFill>
                  <a:schemeClr val="tx1"/>
                </a:solidFill>
              </a:rPr>
              <a:t>Requires </a:t>
            </a:r>
            <a:r>
              <a:rPr lang="en-GB" sz="1500" dirty="0" smtClean="0">
                <a:solidFill>
                  <a:schemeClr val="tx1"/>
                </a:solidFill>
              </a:rPr>
              <a:t>historical </a:t>
            </a:r>
            <a:r>
              <a:rPr lang="en-GB" sz="1500" dirty="0">
                <a:solidFill>
                  <a:schemeClr val="tx1"/>
                </a:solidFill>
              </a:rPr>
              <a:t>data for </a:t>
            </a:r>
            <a:r>
              <a:rPr lang="en-GB" sz="1500" dirty="0" smtClean="0">
                <a:solidFill>
                  <a:schemeClr val="tx1"/>
                </a:solidFill>
              </a:rPr>
              <a:t>setting </a:t>
            </a:r>
            <a:r>
              <a:rPr lang="en-GB" sz="1500" dirty="0">
                <a:solidFill>
                  <a:schemeClr val="tx1"/>
                </a:solidFill>
              </a:rPr>
              <a:t>compensation in the next period which may not be a reliable </a:t>
            </a:r>
            <a:r>
              <a:rPr lang="en-GB" sz="1500" dirty="0" smtClean="0">
                <a:solidFill>
                  <a:schemeClr val="tx1"/>
                </a:solidFill>
              </a:rPr>
              <a:t>proxy;</a:t>
            </a:r>
            <a:endParaRPr lang="en-GB" sz="1500" dirty="0">
              <a:solidFill>
                <a:schemeClr val="tx1"/>
              </a:solidFill>
            </a:endParaRPr>
          </a:p>
          <a:p>
            <a:pPr marL="285750" lvl="0" indent="-285750">
              <a:buFont typeface="Arial" pitchFamily="34" charset="0"/>
              <a:buChar char="•"/>
            </a:pPr>
            <a:r>
              <a:rPr lang="en-GB" sz="1500" dirty="0">
                <a:solidFill>
                  <a:schemeClr val="tx1"/>
                </a:solidFill>
              </a:rPr>
              <a:t>There is a lack of robust (and unbiased) data sources on certain costs (e.g. </a:t>
            </a:r>
            <a:r>
              <a:rPr lang="en-GB" sz="1500" dirty="0" smtClean="0">
                <a:solidFill>
                  <a:schemeClr val="tx1"/>
                </a:solidFill>
              </a:rPr>
              <a:t>on estimating </a:t>
            </a:r>
            <a:r>
              <a:rPr lang="en-GB" sz="1500" dirty="0">
                <a:solidFill>
                  <a:schemeClr val="tx1"/>
                </a:solidFill>
              </a:rPr>
              <a:t>forecast error</a:t>
            </a:r>
            <a:r>
              <a:rPr lang="en-GB" sz="1500" dirty="0" smtClean="0">
                <a:solidFill>
                  <a:schemeClr val="tx1"/>
                </a:solidFill>
              </a:rPr>
              <a:t>);</a:t>
            </a:r>
          </a:p>
          <a:p>
            <a:pPr marL="285750" lvl="0" indent="-285750">
              <a:buFont typeface="Arial" pitchFamily="34" charset="0"/>
              <a:buChar char="•"/>
            </a:pPr>
            <a:r>
              <a:rPr lang="en-GB" sz="1500" dirty="0">
                <a:solidFill>
                  <a:schemeClr val="tx1"/>
                </a:solidFill>
              </a:rPr>
              <a:t>R</a:t>
            </a:r>
            <a:r>
              <a:rPr lang="en-GB" sz="1500" dirty="0" smtClean="0">
                <a:solidFill>
                  <a:schemeClr val="tx1"/>
                </a:solidFill>
              </a:rPr>
              <a:t>egulating </a:t>
            </a:r>
            <a:r>
              <a:rPr lang="en-GB" sz="1500" dirty="0">
                <a:solidFill>
                  <a:schemeClr val="tx1"/>
                </a:solidFill>
              </a:rPr>
              <a:t>costs by reference to the “worst in class” for factors that are outside of an offtaker’s </a:t>
            </a:r>
            <a:r>
              <a:rPr lang="en-GB" sz="1500" dirty="0" smtClean="0">
                <a:solidFill>
                  <a:schemeClr val="tx1"/>
                </a:solidFill>
              </a:rPr>
              <a:t>control risks over-compensating the offtaker in </a:t>
            </a:r>
            <a:r>
              <a:rPr lang="en-GB" sz="1500" dirty="0">
                <a:solidFill>
                  <a:schemeClr val="tx1"/>
                </a:solidFill>
              </a:rPr>
              <a:t>the initial </a:t>
            </a:r>
            <a:r>
              <a:rPr lang="en-GB" sz="1500" dirty="0" smtClean="0">
                <a:solidFill>
                  <a:schemeClr val="tx1"/>
                </a:solidFill>
              </a:rPr>
              <a:t>bPPA; </a:t>
            </a:r>
            <a:endParaRPr lang="en-GB" sz="1500" dirty="0">
              <a:solidFill>
                <a:schemeClr val="tx1"/>
              </a:solidFill>
            </a:endParaRPr>
          </a:p>
          <a:p>
            <a:pPr marL="285750" lvl="0" indent="-285750">
              <a:buFont typeface="Arial" pitchFamily="34" charset="0"/>
              <a:buChar char="•"/>
            </a:pPr>
            <a:r>
              <a:rPr lang="en-GB" sz="1500" dirty="0" smtClean="0">
                <a:solidFill>
                  <a:schemeClr val="tx1"/>
                </a:solidFill>
              </a:rPr>
              <a:t>It would be complex and administratively burdensome to have separate cost assessment processes to determine </a:t>
            </a:r>
            <a:r>
              <a:rPr lang="en-GB" sz="1500" dirty="0">
                <a:solidFill>
                  <a:schemeClr val="tx1"/>
                </a:solidFill>
              </a:rPr>
              <a:t>compensation under the initial </a:t>
            </a:r>
            <a:r>
              <a:rPr lang="en-GB" sz="1500" dirty="0" smtClean="0">
                <a:solidFill>
                  <a:schemeClr val="tx1"/>
                </a:solidFill>
              </a:rPr>
              <a:t>bPPA </a:t>
            </a:r>
            <a:r>
              <a:rPr lang="en-GB" sz="1500" dirty="0">
                <a:solidFill>
                  <a:schemeClr val="tx1"/>
                </a:solidFill>
              </a:rPr>
              <a:t>and the reserve price on all subsequent </a:t>
            </a:r>
            <a:r>
              <a:rPr lang="en-GB" sz="1500" dirty="0" smtClean="0">
                <a:solidFill>
                  <a:schemeClr val="tx1"/>
                </a:solidFill>
              </a:rPr>
              <a:t>re-allocations.</a:t>
            </a:r>
            <a:endParaRPr lang="en-GB" sz="1500" dirty="0">
              <a:solidFill>
                <a:schemeClr val="tx1"/>
              </a:solidFill>
            </a:endParaRPr>
          </a:p>
          <a:p>
            <a:pPr marL="285750" indent="-285750">
              <a:buFont typeface="Arial" pitchFamily="34" charset="0"/>
              <a:buChar char="•"/>
            </a:pPr>
            <a:endParaRPr lang="en-GB" dirty="0">
              <a:solidFill>
                <a:schemeClr val="tx1"/>
              </a:solidFill>
            </a:endParaRPr>
          </a:p>
        </p:txBody>
      </p:sp>
      <p:sp>
        <p:nvSpPr>
          <p:cNvPr id="4" name="Slide Number Placeholder 3"/>
          <p:cNvSpPr>
            <a:spLocks noGrp="1"/>
          </p:cNvSpPr>
          <p:nvPr>
            <p:ph type="sldNum" sz="quarter" idx="12"/>
          </p:nvPr>
        </p:nvSpPr>
        <p:spPr/>
        <p:txBody>
          <a:bodyPr/>
          <a:lstStyle/>
          <a:p>
            <a:fld id="{E051598E-9D06-4046-8EF2-7702044C4E81}" type="slidenum">
              <a:rPr lang="en-US" smtClean="0"/>
              <a:pPr/>
              <a:t>8</a:t>
            </a:fld>
            <a:endParaRPr lang="en-US" dirty="0"/>
          </a:p>
        </p:txBody>
      </p:sp>
      <p:sp>
        <p:nvSpPr>
          <p:cNvPr id="5" name="Footer Placeholder 4"/>
          <p:cNvSpPr>
            <a:spLocks noGrp="1"/>
          </p:cNvSpPr>
          <p:nvPr>
            <p:ph type="ftr" sz="quarter" idx="3"/>
          </p:nvPr>
        </p:nvSpPr>
        <p:spPr>
          <a:xfrm>
            <a:off x="899592" y="6309320"/>
            <a:ext cx="7776864" cy="548680"/>
          </a:xfrm>
        </p:spPr>
        <p:txBody>
          <a:bodyPr/>
          <a:lstStyle/>
          <a:p>
            <a:r>
              <a:rPr lang="en-GB" dirty="0"/>
              <a:t>Offtaker of Last Resort Advisory Group </a:t>
            </a:r>
            <a:r>
              <a:rPr lang="en-US" dirty="0"/>
              <a:t>- </a:t>
            </a:r>
            <a:r>
              <a:rPr lang="en-GB" dirty="0"/>
              <a:t>Slides are for discussion and do not represent government policy or intent</a:t>
            </a:r>
            <a:endParaRPr lang="en-US" dirty="0"/>
          </a:p>
        </p:txBody>
      </p:sp>
      <p:sp>
        <p:nvSpPr>
          <p:cNvPr id="6" name="TextBox 5"/>
          <p:cNvSpPr txBox="1"/>
          <p:nvPr/>
        </p:nvSpPr>
        <p:spPr>
          <a:xfrm>
            <a:off x="827585" y="5733256"/>
            <a:ext cx="7488832" cy="523220"/>
          </a:xfrm>
          <a:prstGeom prst="rect">
            <a:avLst/>
          </a:prstGeom>
          <a:noFill/>
          <a:ln>
            <a:solidFill>
              <a:schemeClr val="tx1"/>
            </a:solidFill>
          </a:ln>
        </p:spPr>
        <p:txBody>
          <a:bodyPr wrap="square" rtlCol="0">
            <a:spAutoFit/>
          </a:bodyPr>
          <a:lstStyle/>
          <a:p>
            <a:r>
              <a:rPr lang="en-GB" sz="1400" b="1" dirty="0" smtClean="0"/>
              <a:t>Q1: Do you agree </a:t>
            </a:r>
            <a:r>
              <a:rPr lang="en-GB" sz="1400" b="1" dirty="0"/>
              <a:t>that the risks to offtakers </a:t>
            </a:r>
            <a:r>
              <a:rPr lang="en-GB" sz="1400" b="1" dirty="0" smtClean="0"/>
              <a:t>and/or </a:t>
            </a:r>
            <a:r>
              <a:rPr lang="en-GB" sz="1400" b="1" dirty="0"/>
              <a:t>consumers of using a regulatory cost assessment is likely to be too high?</a:t>
            </a:r>
          </a:p>
        </p:txBody>
      </p:sp>
    </p:spTree>
    <p:extLst>
      <p:ext uri="{BB962C8B-B14F-4D97-AF65-F5344CB8AC3E}">
        <p14:creationId xmlns:p14="http://schemas.microsoft.com/office/powerpoint/2010/main" val="84654809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Competitive Allocation</a:t>
            </a:r>
            <a:endParaRPr lang="en-GB" dirty="0"/>
          </a:p>
        </p:txBody>
      </p:sp>
      <p:sp>
        <p:nvSpPr>
          <p:cNvPr id="3" name="Content Placeholder 2"/>
          <p:cNvSpPr>
            <a:spLocks noGrp="1"/>
          </p:cNvSpPr>
          <p:nvPr>
            <p:ph idx="1"/>
          </p:nvPr>
        </p:nvSpPr>
        <p:spPr/>
        <p:txBody>
          <a:bodyPr>
            <a:normAutofit lnSpcReduction="10000"/>
          </a:bodyPr>
          <a:lstStyle/>
          <a:p>
            <a:r>
              <a:rPr lang="en-GB" b="1" dirty="0">
                <a:solidFill>
                  <a:schemeClr val="tx1"/>
                </a:solidFill>
              </a:rPr>
              <a:t>Given the complexity of the regulatory cost </a:t>
            </a:r>
            <a:r>
              <a:rPr lang="en-GB" b="1" dirty="0" smtClean="0">
                <a:solidFill>
                  <a:schemeClr val="tx1"/>
                </a:solidFill>
              </a:rPr>
              <a:t>assessment process, </a:t>
            </a:r>
            <a:r>
              <a:rPr lang="en-GB" b="1" dirty="0">
                <a:solidFill>
                  <a:schemeClr val="tx1"/>
                </a:solidFill>
              </a:rPr>
              <a:t>we are reconsidering whether a pure competitive allocation mechanism would be </a:t>
            </a:r>
            <a:r>
              <a:rPr lang="en-GB" b="1" dirty="0" smtClean="0">
                <a:solidFill>
                  <a:schemeClr val="tx1"/>
                </a:solidFill>
              </a:rPr>
              <a:t>viable</a:t>
            </a:r>
            <a:r>
              <a:rPr lang="en-GB" b="1" dirty="0">
                <a:solidFill>
                  <a:schemeClr val="tx1"/>
                </a:solidFill>
              </a:rPr>
              <a:t>. </a:t>
            </a:r>
            <a:endParaRPr lang="en-GB" b="1" dirty="0" smtClean="0">
              <a:solidFill>
                <a:schemeClr val="tx1"/>
              </a:solidFill>
            </a:endParaRPr>
          </a:p>
          <a:p>
            <a:pPr marL="285750" indent="-285750">
              <a:buFont typeface="Arial" pitchFamily="34" charset="0"/>
              <a:buChar char="•"/>
            </a:pPr>
            <a:r>
              <a:rPr lang="en-GB" dirty="0">
                <a:solidFill>
                  <a:schemeClr val="tx1"/>
                </a:solidFill>
              </a:rPr>
              <a:t>O</a:t>
            </a:r>
            <a:r>
              <a:rPr lang="en-GB" dirty="0" smtClean="0">
                <a:solidFill>
                  <a:schemeClr val="tx1"/>
                </a:solidFill>
              </a:rPr>
              <a:t>fftakers </a:t>
            </a:r>
            <a:r>
              <a:rPr lang="en-GB" dirty="0">
                <a:solidFill>
                  <a:schemeClr val="tx1"/>
                </a:solidFill>
              </a:rPr>
              <a:t>would judge for themselves the likely costs and benefits of entering into a backstop PPA with a generator, with no need for any assessment by </a:t>
            </a:r>
            <a:r>
              <a:rPr lang="en-GB" dirty="0" smtClean="0">
                <a:solidFill>
                  <a:schemeClr val="tx1"/>
                </a:solidFill>
              </a:rPr>
              <a:t>Ofgem.</a:t>
            </a:r>
          </a:p>
          <a:p>
            <a:pPr marL="285750" indent="-285750">
              <a:buFont typeface="Arial" pitchFamily="34" charset="0"/>
              <a:buChar char="•"/>
            </a:pPr>
            <a:r>
              <a:rPr lang="en-GB" dirty="0">
                <a:solidFill>
                  <a:schemeClr val="tx1"/>
                </a:solidFill>
              </a:rPr>
              <a:t>There were three key issues </a:t>
            </a:r>
            <a:r>
              <a:rPr lang="en-GB" dirty="0" smtClean="0">
                <a:solidFill>
                  <a:schemeClr val="tx1"/>
                </a:solidFill>
              </a:rPr>
              <a:t>with a competitive approach that </a:t>
            </a:r>
            <a:r>
              <a:rPr lang="en-GB" dirty="0">
                <a:solidFill>
                  <a:schemeClr val="tx1"/>
                </a:solidFill>
              </a:rPr>
              <a:t>we identified in a previous meeting:</a:t>
            </a:r>
          </a:p>
          <a:p>
            <a:pPr marL="1185750" lvl="3" indent="-285750"/>
            <a:r>
              <a:rPr lang="en-GB" dirty="0"/>
              <a:t>Whether it could be considered ‘bankable’.</a:t>
            </a:r>
          </a:p>
          <a:p>
            <a:pPr marL="1185750" lvl="3" indent="-285750"/>
            <a:r>
              <a:rPr lang="en-GB" dirty="0"/>
              <a:t>The time taken to establish and run a competitive process.</a:t>
            </a:r>
          </a:p>
          <a:p>
            <a:pPr marL="1185750" lvl="3" indent="-285750"/>
            <a:r>
              <a:rPr lang="en-GB" dirty="0"/>
              <a:t>The risk that the process would be uncompetitive, with offtakers submitting very high bids and thus increasing costs to consumers.</a:t>
            </a:r>
          </a:p>
          <a:p>
            <a:pPr lvl="1"/>
            <a:r>
              <a:rPr lang="en-GB" b="1" dirty="0"/>
              <a:t>We have considered these in more detail, and now believe that they are either not material or can be mitigated through the design of the process.</a:t>
            </a:r>
          </a:p>
          <a:p>
            <a:pPr marL="285750" lvl="1" indent="-285750">
              <a:buFont typeface="Arial" pitchFamily="34" charset="0"/>
              <a:buChar char="•"/>
            </a:pPr>
            <a:endParaRPr lang="en-GB" b="1" dirty="0">
              <a:solidFill>
                <a:schemeClr val="tx1"/>
              </a:solidFill>
            </a:endParaRPr>
          </a:p>
        </p:txBody>
      </p:sp>
      <p:sp>
        <p:nvSpPr>
          <p:cNvPr id="4" name="Slide Number Placeholder 3"/>
          <p:cNvSpPr>
            <a:spLocks noGrp="1"/>
          </p:cNvSpPr>
          <p:nvPr>
            <p:ph type="sldNum" sz="quarter" idx="12"/>
          </p:nvPr>
        </p:nvSpPr>
        <p:spPr/>
        <p:txBody>
          <a:bodyPr/>
          <a:lstStyle/>
          <a:p>
            <a:fld id="{E051598E-9D06-4046-8EF2-7702044C4E81}" type="slidenum">
              <a:rPr lang="en-US" smtClean="0"/>
              <a:pPr/>
              <a:t>9</a:t>
            </a:fld>
            <a:endParaRPr lang="en-US" dirty="0"/>
          </a:p>
        </p:txBody>
      </p:sp>
      <p:sp>
        <p:nvSpPr>
          <p:cNvPr id="5" name="Footer Placeholder 4"/>
          <p:cNvSpPr>
            <a:spLocks noGrp="1"/>
          </p:cNvSpPr>
          <p:nvPr>
            <p:ph type="ftr" sz="quarter" idx="3"/>
          </p:nvPr>
        </p:nvSpPr>
        <p:spPr>
          <a:xfrm>
            <a:off x="899592" y="6309320"/>
            <a:ext cx="7992888" cy="548680"/>
          </a:xfrm>
        </p:spPr>
        <p:txBody>
          <a:bodyPr/>
          <a:lstStyle/>
          <a:p>
            <a:r>
              <a:rPr lang="en-GB" dirty="0"/>
              <a:t>Offtaker of Last Resort Advisory Group </a:t>
            </a:r>
            <a:r>
              <a:rPr lang="en-US" dirty="0"/>
              <a:t>- </a:t>
            </a:r>
            <a:r>
              <a:rPr lang="en-GB" dirty="0"/>
              <a:t>Slides are for discussion and do not represent government policy or intent</a:t>
            </a:r>
            <a:endParaRPr lang="en-US" dirty="0"/>
          </a:p>
        </p:txBody>
      </p:sp>
    </p:spTree>
    <p:extLst>
      <p:ext uri="{BB962C8B-B14F-4D97-AF65-F5344CB8AC3E}">
        <p14:creationId xmlns:p14="http://schemas.microsoft.com/office/powerpoint/2010/main" val="541120743"/>
      </p:ext>
    </p:extLst>
  </p:cSld>
  <p:clrMapOvr>
    <a:masterClrMapping/>
  </p:clrMapOvr>
  <p:timing>
    <p:tnLst>
      <p:par>
        <p:cTn id="1" dur="indefinite" restart="never" nodeType="tmRoot"/>
      </p:par>
    </p:tnLst>
  </p:timing>
</p:sld>
</file>

<file path=ppt/theme/theme1.xml><?xml version="1.0" encoding="utf-8"?>
<a:theme xmlns:a="http://schemas.openxmlformats.org/drawingml/2006/main" name="decc-presentation-landscape">
  <a:themeElements>
    <a:clrScheme name="DECC">
      <a:dk1>
        <a:sysClr val="windowText" lastClr="000000"/>
      </a:dk1>
      <a:lt1>
        <a:sysClr val="window" lastClr="FFFFFF"/>
      </a:lt1>
      <a:dk2>
        <a:srgbClr val="005ABB"/>
      </a:dk2>
      <a:lt2>
        <a:srgbClr val="CCDEF1"/>
      </a:lt2>
      <a:accent1>
        <a:srgbClr val="00AEEF"/>
      </a:accent1>
      <a:accent2>
        <a:srgbClr val="83389B"/>
      </a:accent2>
      <a:accent3>
        <a:srgbClr val="AC1A2F"/>
      </a:accent3>
      <a:accent4>
        <a:srgbClr val="EF8200"/>
      </a:accent4>
      <a:accent5>
        <a:srgbClr val="9C9A00"/>
      </a:accent5>
      <a:accent6>
        <a:srgbClr val="0065A2"/>
      </a:accent6>
      <a:hlink>
        <a:srgbClr val="0065A2"/>
      </a:hlink>
      <a:folHlink>
        <a:srgbClr val="83389B"/>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DA42F145830E9C4DA7DD0FA0AD8C4B35" ma:contentTypeVersion="1" ma:contentTypeDescription="Create a new document." ma:contentTypeScope="" ma:versionID="d70ea42bf5a6953fb7cdec4cf43ec2f2">
  <xsd:schema xmlns:xsd="http://www.w3.org/2001/XMLSchema" xmlns:xs="http://www.w3.org/2001/XMLSchema" xmlns:p="http://schemas.microsoft.com/office/2006/metadata/properties" xmlns:ns1="http://schemas.microsoft.com/sharepoint/v3" targetNamespace="http://schemas.microsoft.com/office/2006/metadata/properties" ma:root="true" ma:fieldsID="a447206dab0015f8b9f8924535193e8c" ns1:_="">
    <xsd:import namespace="http://schemas.microsoft.com/sharepoint/v3"/>
    <xsd:element name="properties">
      <xsd:complexType>
        <xsd:sequence>
          <xsd:element name="documentManagement">
            <xsd:complexType>
              <xsd:all>
                <xsd:element ref="ns1:PublishingStartDate" minOccurs="0"/>
                <xsd:element ref="ns1:PublishingExpirationDat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PublishingStartDate" ma:index="8" nillable="true" ma:displayName="Scheduling Start Date" ma:description="" ma:hidden="true" ma:internalName="PublishingStartDate">
      <xsd:simpleType>
        <xsd:restriction base="dms:Unknown"/>
      </xsd:simpleType>
    </xsd:element>
    <xsd:element name="PublishingExpirationDate" ma:index="9" nillable="true" ma:displayName="Scheduling End Date" ma:description="" ma:hidden="true" ma:internalName="PublishingExpirationDate">
      <xsd:simpleType>
        <xsd:restriction base="dms:Unknow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ublishingExpirationDate xmlns="http://schemas.microsoft.com/sharepoint/v3" xsi:nil="true"/>
    <PublishingStartDate xmlns="http://schemas.microsoft.com/sharepoint/v3" xsi:nil="tru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E73D39A-4F4F-4AC2-BEB5-120FE34918A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581F345C-5A0D-4539-B474-86FB14D8770D}">
  <ds:schemaRefs>
    <ds:schemaRef ds:uri="http://schemas.microsoft.com/office/infopath/2007/PartnerControls"/>
    <ds:schemaRef ds:uri="http://schemas.microsoft.com/office/2006/documentManagement/types"/>
    <ds:schemaRef ds:uri="http://purl.org/dc/dcmitype/"/>
    <ds:schemaRef ds:uri="http://www.w3.org/XML/1998/namespace"/>
    <ds:schemaRef ds:uri="http://purl.org/dc/elements/1.1/"/>
    <ds:schemaRef ds:uri="http://schemas.microsoft.com/office/2006/metadata/properties"/>
    <ds:schemaRef ds:uri="http://schemas.openxmlformats.org/package/2006/metadata/core-properties"/>
    <ds:schemaRef ds:uri="http://schemas.microsoft.com/sharepoint/v3"/>
    <ds:schemaRef ds:uri="http://purl.org/dc/terms/"/>
  </ds:schemaRefs>
</ds:datastoreItem>
</file>

<file path=customXml/itemProps3.xml><?xml version="1.0" encoding="utf-8"?>
<ds:datastoreItem xmlns:ds="http://schemas.openxmlformats.org/officeDocument/2006/customXml" ds:itemID="{5F95E60C-3021-44F5-8352-85A63BE8C5CB}">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decc-presentation-landscape</Template>
  <TotalTime>1043</TotalTime>
  <Words>2436</Words>
  <Application>Microsoft Office PowerPoint</Application>
  <PresentationFormat>On-screen Show (4:3)</PresentationFormat>
  <Paragraphs>180</Paragraphs>
  <Slides>21</Slides>
  <Notes>12</Notes>
  <HiddenSlides>0</HiddenSlides>
  <MMClips>0</MMClips>
  <ScaleCrop>false</ScaleCrop>
  <HeadingPairs>
    <vt:vector size="4" baseType="variant">
      <vt:variant>
        <vt:lpstr>Theme</vt:lpstr>
      </vt:variant>
      <vt:variant>
        <vt:i4>1</vt:i4>
      </vt:variant>
      <vt:variant>
        <vt:lpstr>Slide Titles</vt:lpstr>
      </vt:variant>
      <vt:variant>
        <vt:i4>21</vt:i4>
      </vt:variant>
    </vt:vector>
  </HeadingPairs>
  <TitlesOfParts>
    <vt:vector size="22" baseType="lpstr">
      <vt:lpstr>decc-presentation-landscape</vt:lpstr>
      <vt:lpstr>Offtaker of Last Resort Advisory Group</vt:lpstr>
      <vt:lpstr>Agenda</vt:lpstr>
      <vt:lpstr>Cost Assessment   Adam Harper</vt:lpstr>
      <vt:lpstr>Contents</vt:lpstr>
      <vt:lpstr>Hybrid Allocation Mechanism</vt:lpstr>
      <vt:lpstr>Regulated Cost Assessment - Objectives</vt:lpstr>
      <vt:lpstr>Regulated Cost Assessment (1)</vt:lpstr>
      <vt:lpstr>Regulated Cost Assessment (2)</vt:lpstr>
      <vt:lpstr>Competitive Allocation</vt:lpstr>
      <vt:lpstr>Competitive Allocation - Bankability</vt:lpstr>
      <vt:lpstr>Competitive Allocation - Timings</vt:lpstr>
      <vt:lpstr>Competitive Allocation – Risk to consumers</vt:lpstr>
      <vt:lpstr>Way forward</vt:lpstr>
      <vt:lpstr>Levelisation   Darryl Croft</vt:lpstr>
      <vt:lpstr>Introduction</vt:lpstr>
      <vt:lpstr>Parties to Levelisation</vt:lpstr>
      <vt:lpstr>Cost Calculation</vt:lpstr>
      <vt:lpstr>Market Share</vt:lpstr>
      <vt:lpstr>Payment Timetable</vt:lpstr>
      <vt:lpstr>Mutualisation</vt:lpstr>
      <vt:lpstr>Collateral</vt:lpstr>
    </vt:vector>
  </TitlesOfParts>
  <Company>DECC</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Offtaker of Last Resort</dc:title>
  <dc:creator>Darryl Croft (Energy Markets and Networks)</dc:creator>
  <cp:lastModifiedBy>Crow Helena (Fuel Poverty &amp; Smart Meters)</cp:lastModifiedBy>
  <cp:revision>41</cp:revision>
  <cp:lastPrinted>2013-11-04T13:56:35Z</cp:lastPrinted>
  <dcterms:created xsi:type="dcterms:W3CDTF">2013-11-04T09:18:39Z</dcterms:created>
  <dcterms:modified xsi:type="dcterms:W3CDTF">2013-12-04T11:34:51Z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0x010100DA42F145830E9C4DA7DD0FA0AD8C4B35</vt:lpwstr>
  </property>
</Properties>
</file>

<file path=docProps/thumbnail.jpeg>
</file>